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3"/>
  </p:notesMasterIdLst>
  <p:sldIdLst>
    <p:sldId id="256" r:id="rId2"/>
    <p:sldId id="257" r:id="rId3"/>
    <p:sldId id="300" r:id="rId4"/>
    <p:sldId id="311" r:id="rId5"/>
    <p:sldId id="301" r:id="rId6"/>
    <p:sldId id="302" r:id="rId7"/>
    <p:sldId id="303" r:id="rId8"/>
    <p:sldId id="304" r:id="rId9"/>
    <p:sldId id="305" r:id="rId10"/>
    <p:sldId id="306" r:id="rId11"/>
    <p:sldId id="307" r:id="rId12"/>
    <p:sldId id="258" r:id="rId13"/>
    <p:sldId id="259" r:id="rId14"/>
    <p:sldId id="260" r:id="rId15"/>
    <p:sldId id="309" r:id="rId16"/>
    <p:sldId id="313" r:id="rId17"/>
    <p:sldId id="310" r:id="rId18"/>
    <p:sldId id="314" r:id="rId19"/>
    <p:sldId id="312" r:id="rId20"/>
    <p:sldId id="308"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86693"/>
  </p:normalViewPr>
  <p:slideViewPr>
    <p:cSldViewPr snapToGrid="0" snapToObjects="1">
      <p:cViewPr varScale="1">
        <p:scale>
          <a:sx n="90" d="100"/>
          <a:sy n="90" d="100"/>
        </p:scale>
        <p:origin x="232" y="280"/>
      </p:cViewPr>
      <p:guideLst/>
    </p:cSldViewPr>
  </p:slideViewPr>
  <p:notesTextViewPr>
    <p:cViewPr>
      <p:scale>
        <a:sx n="105" d="100"/>
        <a:sy n="10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3CD65-DA26-A84A-94AB-B762FFFE963B}"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77A677A2-D112-FD44-B664-B6BDD6D2A6D8}">
      <dgm:prSet phldrT="[Text]"/>
      <dgm:spPr/>
      <dgm:t>
        <a:bodyPr/>
        <a:lstStyle/>
        <a:p>
          <a:r>
            <a:rPr lang="en-US" dirty="0"/>
            <a:t>Dialogue</a:t>
          </a:r>
        </a:p>
      </dgm:t>
    </dgm:pt>
    <dgm:pt modelId="{289E9495-AFB5-B048-9DAD-D617D8A93E7C}" type="parTrans" cxnId="{01878AC5-C71C-F341-98E8-E8F8A879BFBB}">
      <dgm:prSet/>
      <dgm:spPr/>
      <dgm:t>
        <a:bodyPr/>
        <a:lstStyle/>
        <a:p>
          <a:endParaRPr lang="en-US"/>
        </a:p>
      </dgm:t>
    </dgm:pt>
    <dgm:pt modelId="{D5540C4F-5FB8-BB40-B994-2DE7EAB6718B}" type="sibTrans" cxnId="{01878AC5-C71C-F341-98E8-E8F8A879BFBB}">
      <dgm:prSet/>
      <dgm:spPr/>
      <dgm:t>
        <a:bodyPr/>
        <a:lstStyle/>
        <a:p>
          <a:endParaRPr lang="en-US"/>
        </a:p>
      </dgm:t>
    </dgm:pt>
    <dgm:pt modelId="{513E4EB8-AF46-754A-8FF1-A54B4FA00DDD}">
      <dgm:prSet phldrT="[Text]"/>
      <dgm:spPr/>
      <dgm:t>
        <a:bodyPr/>
        <a:lstStyle/>
        <a:p>
          <a:r>
            <a:rPr lang="en-US" dirty="0"/>
            <a:t>Debate</a:t>
          </a:r>
        </a:p>
      </dgm:t>
    </dgm:pt>
    <dgm:pt modelId="{9AE38882-B578-5848-A424-22784697E500}" type="parTrans" cxnId="{5D4C097D-DC55-0B4F-B52B-DC62192B6654}">
      <dgm:prSet/>
      <dgm:spPr/>
      <dgm:t>
        <a:bodyPr/>
        <a:lstStyle/>
        <a:p>
          <a:endParaRPr lang="en-US"/>
        </a:p>
      </dgm:t>
    </dgm:pt>
    <dgm:pt modelId="{2AA52625-AC91-444F-8EC8-10CDE4064C25}" type="sibTrans" cxnId="{5D4C097D-DC55-0B4F-B52B-DC62192B6654}">
      <dgm:prSet/>
      <dgm:spPr/>
      <dgm:t>
        <a:bodyPr/>
        <a:lstStyle/>
        <a:p>
          <a:endParaRPr lang="en-US"/>
        </a:p>
      </dgm:t>
    </dgm:pt>
    <dgm:pt modelId="{055235C2-C0FC-4643-8C19-D3749F6F8E29}">
      <dgm:prSet phldrT="[Text]"/>
      <dgm:spPr/>
      <dgm:t>
        <a:bodyPr/>
        <a:lstStyle/>
        <a:p>
          <a:r>
            <a:rPr lang="en-US" dirty="0"/>
            <a:t>Discussion</a:t>
          </a:r>
        </a:p>
      </dgm:t>
    </dgm:pt>
    <dgm:pt modelId="{7C6E0E90-EB64-384D-B507-07442A59D6CA}" type="parTrans" cxnId="{8C4C2517-EC54-294A-B486-3527A52DC740}">
      <dgm:prSet/>
      <dgm:spPr/>
      <dgm:t>
        <a:bodyPr/>
        <a:lstStyle/>
        <a:p>
          <a:endParaRPr lang="en-US"/>
        </a:p>
      </dgm:t>
    </dgm:pt>
    <dgm:pt modelId="{A6F1ADE9-8E19-B84F-8143-85905A4DB2FD}" type="sibTrans" cxnId="{8C4C2517-EC54-294A-B486-3527A52DC740}">
      <dgm:prSet/>
      <dgm:spPr/>
      <dgm:t>
        <a:bodyPr/>
        <a:lstStyle/>
        <a:p>
          <a:endParaRPr lang="en-US"/>
        </a:p>
      </dgm:t>
    </dgm:pt>
    <dgm:pt modelId="{CADDBB50-7E18-4241-B539-B004126E0F78}" type="pres">
      <dgm:prSet presAssocID="{6E73CD65-DA26-A84A-94AB-B762FFFE963B}" presName="Name0" presStyleCnt="0">
        <dgm:presLayoutVars>
          <dgm:dir/>
          <dgm:resizeHandles val="exact"/>
        </dgm:presLayoutVars>
      </dgm:prSet>
      <dgm:spPr/>
    </dgm:pt>
    <dgm:pt modelId="{5F1A2D85-B9DF-9F4C-9469-99A86D402E64}" type="pres">
      <dgm:prSet presAssocID="{77A677A2-D112-FD44-B664-B6BDD6D2A6D8}" presName="node" presStyleLbl="node1" presStyleIdx="0" presStyleCnt="3">
        <dgm:presLayoutVars>
          <dgm:bulletEnabled val="1"/>
        </dgm:presLayoutVars>
      </dgm:prSet>
      <dgm:spPr/>
    </dgm:pt>
    <dgm:pt modelId="{7B92CBA1-F13D-094F-8304-C44AA39FCF60}" type="pres">
      <dgm:prSet presAssocID="{D5540C4F-5FB8-BB40-B994-2DE7EAB6718B}" presName="sibTrans" presStyleLbl="sibTrans2D1" presStyleIdx="0" presStyleCnt="3"/>
      <dgm:spPr/>
    </dgm:pt>
    <dgm:pt modelId="{ABCDEFAC-6D39-CF46-B605-E9EC329C64A2}" type="pres">
      <dgm:prSet presAssocID="{D5540C4F-5FB8-BB40-B994-2DE7EAB6718B}" presName="connectorText" presStyleLbl="sibTrans2D1" presStyleIdx="0" presStyleCnt="3"/>
      <dgm:spPr/>
    </dgm:pt>
    <dgm:pt modelId="{DB0267E2-01C4-8D4D-A526-9B401D528168}" type="pres">
      <dgm:prSet presAssocID="{513E4EB8-AF46-754A-8FF1-A54B4FA00DDD}" presName="node" presStyleLbl="node1" presStyleIdx="1" presStyleCnt="3">
        <dgm:presLayoutVars>
          <dgm:bulletEnabled val="1"/>
        </dgm:presLayoutVars>
      </dgm:prSet>
      <dgm:spPr/>
    </dgm:pt>
    <dgm:pt modelId="{2742A8A3-B5C6-F449-BF7B-02C35AB2EB2C}" type="pres">
      <dgm:prSet presAssocID="{2AA52625-AC91-444F-8EC8-10CDE4064C25}" presName="sibTrans" presStyleLbl="sibTrans2D1" presStyleIdx="1" presStyleCnt="3"/>
      <dgm:spPr/>
    </dgm:pt>
    <dgm:pt modelId="{20882347-B2DC-D841-8000-BA70F885A78B}" type="pres">
      <dgm:prSet presAssocID="{2AA52625-AC91-444F-8EC8-10CDE4064C25}" presName="connectorText" presStyleLbl="sibTrans2D1" presStyleIdx="1" presStyleCnt="3"/>
      <dgm:spPr/>
    </dgm:pt>
    <dgm:pt modelId="{B97E6CAC-A7F8-394B-9666-4035C1079B79}" type="pres">
      <dgm:prSet presAssocID="{055235C2-C0FC-4643-8C19-D3749F6F8E29}" presName="node" presStyleLbl="node1" presStyleIdx="2" presStyleCnt="3">
        <dgm:presLayoutVars>
          <dgm:bulletEnabled val="1"/>
        </dgm:presLayoutVars>
      </dgm:prSet>
      <dgm:spPr/>
    </dgm:pt>
    <dgm:pt modelId="{13A72777-8D27-9349-B21E-7169FE24CA88}" type="pres">
      <dgm:prSet presAssocID="{A6F1ADE9-8E19-B84F-8143-85905A4DB2FD}" presName="sibTrans" presStyleLbl="sibTrans2D1" presStyleIdx="2" presStyleCnt="3"/>
      <dgm:spPr/>
    </dgm:pt>
    <dgm:pt modelId="{D059B2B7-80C7-C947-AA48-1063BE20A008}" type="pres">
      <dgm:prSet presAssocID="{A6F1ADE9-8E19-B84F-8143-85905A4DB2FD}" presName="connectorText" presStyleLbl="sibTrans2D1" presStyleIdx="2" presStyleCnt="3"/>
      <dgm:spPr/>
    </dgm:pt>
  </dgm:ptLst>
  <dgm:cxnLst>
    <dgm:cxn modelId="{EC11A201-D549-3A47-93AA-86362AA35C99}" type="presOf" srcId="{77A677A2-D112-FD44-B664-B6BDD6D2A6D8}" destId="{5F1A2D85-B9DF-9F4C-9469-99A86D402E64}" srcOrd="0" destOrd="0" presId="urn:microsoft.com/office/officeart/2005/8/layout/cycle7"/>
    <dgm:cxn modelId="{8C4C2517-EC54-294A-B486-3527A52DC740}" srcId="{6E73CD65-DA26-A84A-94AB-B762FFFE963B}" destId="{055235C2-C0FC-4643-8C19-D3749F6F8E29}" srcOrd="2" destOrd="0" parTransId="{7C6E0E90-EB64-384D-B507-07442A59D6CA}" sibTransId="{A6F1ADE9-8E19-B84F-8143-85905A4DB2FD}"/>
    <dgm:cxn modelId="{5CDC3650-1D5E-F74F-83B4-EDE13E9DBCFD}" type="presOf" srcId="{2AA52625-AC91-444F-8EC8-10CDE4064C25}" destId="{2742A8A3-B5C6-F449-BF7B-02C35AB2EB2C}" srcOrd="0" destOrd="0" presId="urn:microsoft.com/office/officeart/2005/8/layout/cycle7"/>
    <dgm:cxn modelId="{4CC16A5B-E76E-C04D-931E-3645636833B1}" type="presOf" srcId="{055235C2-C0FC-4643-8C19-D3749F6F8E29}" destId="{B97E6CAC-A7F8-394B-9666-4035C1079B79}" srcOrd="0" destOrd="0" presId="urn:microsoft.com/office/officeart/2005/8/layout/cycle7"/>
    <dgm:cxn modelId="{5D4C097D-DC55-0B4F-B52B-DC62192B6654}" srcId="{6E73CD65-DA26-A84A-94AB-B762FFFE963B}" destId="{513E4EB8-AF46-754A-8FF1-A54B4FA00DDD}" srcOrd="1" destOrd="0" parTransId="{9AE38882-B578-5848-A424-22784697E500}" sibTransId="{2AA52625-AC91-444F-8EC8-10CDE4064C25}"/>
    <dgm:cxn modelId="{3348E494-86A6-1740-833C-86453C1B071D}" type="presOf" srcId="{6E73CD65-DA26-A84A-94AB-B762FFFE963B}" destId="{CADDBB50-7E18-4241-B539-B004126E0F78}" srcOrd="0" destOrd="0" presId="urn:microsoft.com/office/officeart/2005/8/layout/cycle7"/>
    <dgm:cxn modelId="{863A4A9D-5DC0-E748-A56A-F72717C0FC77}" type="presOf" srcId="{513E4EB8-AF46-754A-8FF1-A54B4FA00DDD}" destId="{DB0267E2-01C4-8D4D-A526-9B401D528168}" srcOrd="0" destOrd="0" presId="urn:microsoft.com/office/officeart/2005/8/layout/cycle7"/>
    <dgm:cxn modelId="{F58EEFA4-4524-F340-AA4D-E72B8E3247D2}" type="presOf" srcId="{A6F1ADE9-8E19-B84F-8143-85905A4DB2FD}" destId="{D059B2B7-80C7-C947-AA48-1063BE20A008}" srcOrd="1" destOrd="0" presId="urn:microsoft.com/office/officeart/2005/8/layout/cycle7"/>
    <dgm:cxn modelId="{C0B40FAC-F2BC-EE4D-A57D-D867B6ABCE31}" type="presOf" srcId="{2AA52625-AC91-444F-8EC8-10CDE4064C25}" destId="{20882347-B2DC-D841-8000-BA70F885A78B}" srcOrd="1" destOrd="0" presId="urn:microsoft.com/office/officeart/2005/8/layout/cycle7"/>
    <dgm:cxn modelId="{39C4CEB7-C1EA-8944-A7E9-97E0F6C14E5E}" type="presOf" srcId="{D5540C4F-5FB8-BB40-B994-2DE7EAB6718B}" destId="{ABCDEFAC-6D39-CF46-B605-E9EC329C64A2}" srcOrd="1" destOrd="0" presId="urn:microsoft.com/office/officeart/2005/8/layout/cycle7"/>
    <dgm:cxn modelId="{01878AC5-C71C-F341-98E8-E8F8A879BFBB}" srcId="{6E73CD65-DA26-A84A-94AB-B762FFFE963B}" destId="{77A677A2-D112-FD44-B664-B6BDD6D2A6D8}" srcOrd="0" destOrd="0" parTransId="{289E9495-AFB5-B048-9DAD-D617D8A93E7C}" sibTransId="{D5540C4F-5FB8-BB40-B994-2DE7EAB6718B}"/>
    <dgm:cxn modelId="{57CC92C9-CBA5-2443-9528-B5512941DF2C}" type="presOf" srcId="{A6F1ADE9-8E19-B84F-8143-85905A4DB2FD}" destId="{13A72777-8D27-9349-B21E-7169FE24CA88}" srcOrd="0" destOrd="0" presId="urn:microsoft.com/office/officeart/2005/8/layout/cycle7"/>
    <dgm:cxn modelId="{EF905DD7-086F-3049-A6EB-A3D559AABA27}" type="presOf" srcId="{D5540C4F-5FB8-BB40-B994-2DE7EAB6718B}" destId="{7B92CBA1-F13D-094F-8304-C44AA39FCF60}" srcOrd="0" destOrd="0" presId="urn:microsoft.com/office/officeart/2005/8/layout/cycle7"/>
    <dgm:cxn modelId="{71FEE320-12EF-4045-9D45-5EB1256A18C4}" type="presParOf" srcId="{CADDBB50-7E18-4241-B539-B004126E0F78}" destId="{5F1A2D85-B9DF-9F4C-9469-99A86D402E64}" srcOrd="0" destOrd="0" presId="urn:microsoft.com/office/officeart/2005/8/layout/cycle7"/>
    <dgm:cxn modelId="{EF83986D-7FF5-0A42-934C-220E6B999CD8}" type="presParOf" srcId="{CADDBB50-7E18-4241-B539-B004126E0F78}" destId="{7B92CBA1-F13D-094F-8304-C44AA39FCF60}" srcOrd="1" destOrd="0" presId="urn:microsoft.com/office/officeart/2005/8/layout/cycle7"/>
    <dgm:cxn modelId="{D9B94272-853F-5A48-AC5D-D923D2E55EF6}" type="presParOf" srcId="{7B92CBA1-F13D-094F-8304-C44AA39FCF60}" destId="{ABCDEFAC-6D39-CF46-B605-E9EC329C64A2}" srcOrd="0" destOrd="0" presId="urn:microsoft.com/office/officeart/2005/8/layout/cycle7"/>
    <dgm:cxn modelId="{F628F2E4-C818-C243-9DCB-7A1AD231B812}" type="presParOf" srcId="{CADDBB50-7E18-4241-B539-B004126E0F78}" destId="{DB0267E2-01C4-8D4D-A526-9B401D528168}" srcOrd="2" destOrd="0" presId="urn:microsoft.com/office/officeart/2005/8/layout/cycle7"/>
    <dgm:cxn modelId="{8A36FF88-3888-BA40-965C-1FC3F5982630}" type="presParOf" srcId="{CADDBB50-7E18-4241-B539-B004126E0F78}" destId="{2742A8A3-B5C6-F449-BF7B-02C35AB2EB2C}" srcOrd="3" destOrd="0" presId="urn:microsoft.com/office/officeart/2005/8/layout/cycle7"/>
    <dgm:cxn modelId="{E1EA5695-67EB-B34B-B43F-5ACDAE5A07CA}" type="presParOf" srcId="{2742A8A3-B5C6-F449-BF7B-02C35AB2EB2C}" destId="{20882347-B2DC-D841-8000-BA70F885A78B}" srcOrd="0" destOrd="0" presId="urn:microsoft.com/office/officeart/2005/8/layout/cycle7"/>
    <dgm:cxn modelId="{32908E2D-ABC8-E84C-A3AB-D37C8F46D8D8}" type="presParOf" srcId="{CADDBB50-7E18-4241-B539-B004126E0F78}" destId="{B97E6CAC-A7F8-394B-9666-4035C1079B79}" srcOrd="4" destOrd="0" presId="urn:microsoft.com/office/officeart/2005/8/layout/cycle7"/>
    <dgm:cxn modelId="{56247628-32C2-BE44-87D6-33B0FC941EDC}" type="presParOf" srcId="{CADDBB50-7E18-4241-B539-B004126E0F78}" destId="{13A72777-8D27-9349-B21E-7169FE24CA88}" srcOrd="5" destOrd="0" presId="urn:microsoft.com/office/officeart/2005/8/layout/cycle7"/>
    <dgm:cxn modelId="{2316113B-35ED-8844-A268-3D51FB6AEA24}" type="presParOf" srcId="{13A72777-8D27-9349-B21E-7169FE24CA88}" destId="{D059B2B7-80C7-C947-AA48-1063BE20A008}"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A2D85-B9DF-9F4C-9469-99A86D402E64}">
      <dsp:nvSpPr>
        <dsp:cNvPr id="0" name=""/>
        <dsp:cNvSpPr/>
      </dsp:nvSpPr>
      <dsp:spPr>
        <a:xfrm>
          <a:off x="2661046" y="1572"/>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Dialogue</a:t>
          </a:r>
        </a:p>
      </dsp:txBody>
      <dsp:txXfrm>
        <a:off x="2702137" y="42663"/>
        <a:ext cx="2723724" cy="1320771"/>
      </dsp:txXfrm>
    </dsp:sp>
    <dsp:sp modelId="{7B92CBA1-F13D-094F-8304-C44AA39FCF60}">
      <dsp:nvSpPr>
        <dsp:cNvPr id="0" name=""/>
        <dsp:cNvSpPr/>
      </dsp:nvSpPr>
      <dsp:spPr>
        <a:xfrm rot="3600000">
          <a:off x="4491365" y="2463816"/>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38675" y="2562023"/>
        <a:ext cx="1167307" cy="294619"/>
      </dsp:txXfrm>
    </dsp:sp>
    <dsp:sp modelId="{DB0267E2-01C4-8D4D-A526-9B401D528168}">
      <dsp:nvSpPr>
        <dsp:cNvPr id="0" name=""/>
        <dsp:cNvSpPr/>
      </dsp:nvSpPr>
      <dsp:spPr>
        <a:xfrm>
          <a:off x="4977704" y="4014141"/>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Debate</a:t>
          </a:r>
        </a:p>
      </dsp:txBody>
      <dsp:txXfrm>
        <a:off x="5018795" y="4055232"/>
        <a:ext cx="2723724" cy="1320771"/>
      </dsp:txXfrm>
    </dsp:sp>
    <dsp:sp modelId="{2742A8A3-B5C6-F449-BF7B-02C35AB2EB2C}">
      <dsp:nvSpPr>
        <dsp:cNvPr id="0" name=""/>
        <dsp:cNvSpPr/>
      </dsp:nvSpPr>
      <dsp:spPr>
        <a:xfrm rot="10800000">
          <a:off x="3333036" y="4470101"/>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480346" y="4568308"/>
        <a:ext cx="1167307" cy="294619"/>
      </dsp:txXfrm>
    </dsp:sp>
    <dsp:sp modelId="{B97E6CAC-A7F8-394B-9666-4035C1079B79}">
      <dsp:nvSpPr>
        <dsp:cNvPr id="0" name=""/>
        <dsp:cNvSpPr/>
      </dsp:nvSpPr>
      <dsp:spPr>
        <a:xfrm>
          <a:off x="344389" y="4014141"/>
          <a:ext cx="2805906" cy="14029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Discussion</a:t>
          </a:r>
        </a:p>
      </dsp:txBody>
      <dsp:txXfrm>
        <a:off x="385480" y="4055232"/>
        <a:ext cx="2723724" cy="1320771"/>
      </dsp:txXfrm>
    </dsp:sp>
    <dsp:sp modelId="{13A72777-8D27-9349-B21E-7169FE24CA88}">
      <dsp:nvSpPr>
        <dsp:cNvPr id="0" name=""/>
        <dsp:cNvSpPr/>
      </dsp:nvSpPr>
      <dsp:spPr>
        <a:xfrm rot="18000000">
          <a:off x="2174707" y="2463816"/>
          <a:ext cx="1461927" cy="4910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22017" y="2562023"/>
        <a:ext cx="1167307" cy="29461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1C0B7-6831-4240-B643-81C59DB5800A}" type="datetimeFigureOut">
              <a:rPr lang="en-US" smtClean="0"/>
              <a:t>9/23/20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E7E61-C73D-0149-BD16-F9C4CD0E96CC}" type="slidenum">
              <a:rPr lang="en-US" smtClean="0"/>
              <a:t>‹#›</a:t>
            </a:fld>
            <a:endParaRPr lang="en-US"/>
          </a:p>
        </p:txBody>
      </p:sp>
    </p:spTree>
    <p:extLst>
      <p:ext uri="{BB962C8B-B14F-4D97-AF65-F5344CB8AC3E}">
        <p14:creationId xmlns:p14="http://schemas.microsoft.com/office/powerpoint/2010/main" val="36270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“An Intro to Intergroup Dialogue”</a:t>
            </a:r>
          </a:p>
          <a:p>
            <a:r>
              <a:rPr lang="en-US" dirty="0"/>
              <a:t>- a segment in the Diversity &amp; Inclusion Small Steps</a:t>
            </a:r>
          </a:p>
          <a:p>
            <a:pPr marL="171450" indent="-171450">
              <a:buFontTx/>
              <a:buChar char="-"/>
            </a:pPr>
            <a:r>
              <a:rPr lang="en-US" dirty="0"/>
              <a:t>at Calvin University.</a:t>
            </a:r>
          </a:p>
        </p:txBody>
      </p:sp>
      <p:sp>
        <p:nvSpPr>
          <p:cNvPr id="4" name="Slide Number Placeholder 3"/>
          <p:cNvSpPr>
            <a:spLocks noGrp="1"/>
          </p:cNvSpPr>
          <p:nvPr>
            <p:ph type="sldNum" sz="quarter" idx="5"/>
          </p:nvPr>
        </p:nvSpPr>
        <p:spPr/>
        <p:txBody>
          <a:bodyPr/>
          <a:lstStyle/>
          <a:p>
            <a:fld id="{695E7E61-C73D-0149-BD16-F9C4CD0E96CC}" type="slidenum">
              <a:rPr lang="en-US" smtClean="0"/>
              <a:t>1</a:t>
            </a:fld>
            <a:endParaRPr lang="en-US"/>
          </a:p>
        </p:txBody>
      </p:sp>
    </p:spTree>
    <p:extLst>
      <p:ext uri="{BB962C8B-B14F-4D97-AF65-F5344CB8AC3E}">
        <p14:creationId xmlns:p14="http://schemas.microsoft.com/office/powerpoint/2010/main" val="340051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wrap up this brief introduction to Intergroup Dialogue with some key strategies used in IGD that you might take with you into your conversation spaces.</a:t>
            </a:r>
          </a:p>
          <a:p>
            <a:r>
              <a:rPr lang="en-US" dirty="0"/>
              <a:t>Strategy #1:</a:t>
            </a:r>
          </a:p>
          <a:p>
            <a:r>
              <a:rPr lang="en-US" dirty="0"/>
              <a:t>Consider WHO is in the space and what they bring to the dialogue.</a:t>
            </a:r>
          </a:p>
          <a:p>
            <a:pPr marL="171450" indent="-171450">
              <a:buFontTx/>
              <a:buChar char="-"/>
            </a:pPr>
            <a:r>
              <a:rPr lang="en-US" dirty="0"/>
              <a:t>Notice who has social power, what the different social groups are, and how different experiences and perspectives shape the space. </a:t>
            </a:r>
          </a:p>
          <a:p>
            <a:pPr marL="171450" indent="-171450">
              <a:buFontTx/>
              <a:buChar char="-"/>
            </a:pPr>
            <a:r>
              <a:rPr lang="en-US" dirty="0"/>
              <a:t>- This includes also noticing which groups or who may be missing from the conversation. Consider which perspectives would help balance the input on the issue.</a:t>
            </a:r>
          </a:p>
          <a:p>
            <a:pPr marL="171450" indent="-171450">
              <a:buFontTx/>
              <a:buChar char="-"/>
            </a:pPr>
            <a:r>
              <a:rPr lang="en-US" dirty="0"/>
              <a:t>- Emphasize that one representative from a group is only one piece of that mosaic. Representation is important but groups are not monolithic or 100% homogeneous and that should be acknowledged by everyone in the room.</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15</a:t>
            </a:fld>
            <a:endParaRPr lang="en-US"/>
          </a:p>
        </p:txBody>
      </p:sp>
    </p:spTree>
    <p:extLst>
      <p:ext uri="{BB962C8B-B14F-4D97-AF65-F5344CB8AC3E}">
        <p14:creationId xmlns:p14="http://schemas.microsoft.com/office/powerpoint/2010/main" val="186353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I were to give you a take away from this strategy, I’d say: Ask yourself: Which voices are missing in this conversation?</a:t>
            </a:r>
          </a:p>
          <a:p>
            <a:pPr marL="171450" indent="-171450">
              <a:buFontTx/>
              <a:buChar char="-"/>
            </a:pPr>
            <a:r>
              <a:rPr lang="en-US" dirty="0"/>
              <a:t>This is a key indicator of dialogic spaces and a key way to make our conversations more inclusive.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16</a:t>
            </a:fld>
            <a:endParaRPr lang="en-US"/>
          </a:p>
        </p:txBody>
      </p:sp>
    </p:spTree>
    <p:extLst>
      <p:ext uri="{BB962C8B-B14F-4D97-AF65-F5344CB8AC3E}">
        <p14:creationId xmlns:p14="http://schemas.microsoft.com/office/powerpoint/2010/main" val="209130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Here’s a second strategy to keep in mind.</a:t>
            </a:r>
          </a:p>
          <a:p>
            <a:pPr marL="171450" indent="-171450">
              <a:buFontTx/>
              <a:buChar char="-"/>
            </a:pPr>
            <a:r>
              <a:rPr lang="en-US" dirty="0"/>
              <a:t>Consider the biases of “academic spaces.”</a:t>
            </a:r>
          </a:p>
          <a:p>
            <a:pPr marL="171450" indent="-171450">
              <a:buFontTx/>
              <a:buChar char="-"/>
            </a:pPr>
            <a:endParaRPr lang="en-US" dirty="0"/>
          </a:p>
          <a:p>
            <a:pPr marL="171450" indent="-171450">
              <a:buFontTx/>
              <a:buChar char="-"/>
            </a:pPr>
            <a:r>
              <a:rPr lang="en-US" dirty="0"/>
              <a:t>In traditional academic spaces we often define objectivity as the way to truth. </a:t>
            </a:r>
          </a:p>
          <a:p>
            <a:pPr marL="171450" indent="-171450">
              <a:buFontTx/>
              <a:buChar char="-"/>
            </a:pPr>
            <a:r>
              <a:rPr lang="en-US" dirty="0"/>
              <a:t>In these spaces, objectivity means emotional restraint or less expressive ways of communication and a heavy reliance on fact-based texts.</a:t>
            </a:r>
          </a:p>
          <a:p>
            <a:pPr marL="171450" indent="-171450">
              <a:buFontTx/>
              <a:buChar char="-"/>
            </a:pPr>
            <a:r>
              <a:rPr lang="en-US" dirty="0"/>
              <a:t> In Intergroup Dialogue spaces, emotions and expressiveness can be part of the input.</a:t>
            </a:r>
          </a:p>
          <a:p>
            <a:pPr marL="171450" indent="-171450">
              <a:buFontTx/>
              <a:buChar char="-"/>
            </a:pPr>
            <a:r>
              <a:rPr lang="en-US" dirty="0"/>
              <a:t>Also, in our current social media environments discerning facts from fiction is growing ever more difficult.</a:t>
            </a:r>
          </a:p>
          <a:p>
            <a:pPr marL="171450" indent="-171450">
              <a:buFontTx/>
              <a:buChar char="-"/>
            </a:pPr>
            <a:r>
              <a:rPr lang="en-US" dirty="0"/>
              <a:t>So if our academic spaces are characterized as un-emotional, we are missing valuable input.</a:t>
            </a:r>
          </a:p>
          <a:p>
            <a:pPr marL="171450" indent="-171450">
              <a:buFontTx/>
              <a:buChar char="-"/>
            </a:pPr>
            <a:r>
              <a:rPr lang="en-US" dirty="0"/>
              <a:t>And if we are focusing on facts, we have a lot discerning that needs to be done – preferably together with a diversity of perspectives.</a:t>
            </a:r>
          </a:p>
        </p:txBody>
      </p:sp>
      <p:sp>
        <p:nvSpPr>
          <p:cNvPr id="4" name="Slide Number Placeholder 3"/>
          <p:cNvSpPr>
            <a:spLocks noGrp="1"/>
          </p:cNvSpPr>
          <p:nvPr>
            <p:ph type="sldNum" sz="quarter" idx="5"/>
          </p:nvPr>
        </p:nvSpPr>
        <p:spPr/>
        <p:txBody>
          <a:bodyPr/>
          <a:lstStyle/>
          <a:p>
            <a:fld id="{695E7E61-C73D-0149-BD16-F9C4CD0E96CC}" type="slidenum">
              <a:rPr lang="en-US" smtClean="0"/>
              <a:t>17</a:t>
            </a:fld>
            <a:endParaRPr lang="en-US"/>
          </a:p>
        </p:txBody>
      </p:sp>
    </p:spTree>
    <p:extLst>
      <p:ext uri="{BB962C8B-B14F-4D97-AF65-F5344CB8AC3E}">
        <p14:creationId xmlns:p14="http://schemas.microsoft.com/office/powerpoint/2010/main" val="252739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key question for us to remember with this strategy is:</a:t>
            </a:r>
          </a:p>
          <a:p>
            <a:pPr marL="171450" indent="-171450">
              <a:buFontTx/>
              <a:buChar char="-"/>
            </a:pPr>
            <a:r>
              <a:rPr lang="en-US" dirty="0"/>
              <a:t>How can we appropriately value emotions and expressive input, types of input such as personal narrative, </a:t>
            </a:r>
          </a:p>
          <a:p>
            <a:pPr marL="171450" indent="-171450">
              <a:buFontTx/>
              <a:buChar char="-"/>
            </a:pPr>
            <a:r>
              <a:rPr lang="en-US" dirty="0"/>
              <a:t>and</a:t>
            </a:r>
          </a:p>
          <a:p>
            <a:pPr marL="171450" indent="-171450">
              <a:buFontTx/>
              <a:buChar char="-"/>
            </a:pPr>
            <a:r>
              <a:rPr lang="en-US" dirty="0"/>
              <a:t>how do we discern facts and fakes.</a:t>
            </a:r>
          </a:p>
        </p:txBody>
      </p:sp>
      <p:sp>
        <p:nvSpPr>
          <p:cNvPr id="4" name="Slide Number Placeholder 3"/>
          <p:cNvSpPr>
            <a:spLocks noGrp="1"/>
          </p:cNvSpPr>
          <p:nvPr>
            <p:ph type="sldNum" sz="quarter" idx="5"/>
          </p:nvPr>
        </p:nvSpPr>
        <p:spPr/>
        <p:txBody>
          <a:bodyPr/>
          <a:lstStyle/>
          <a:p>
            <a:fld id="{695E7E61-C73D-0149-BD16-F9C4CD0E96CC}" type="slidenum">
              <a:rPr lang="en-US" smtClean="0"/>
              <a:t>18</a:t>
            </a:fld>
            <a:endParaRPr lang="en-US"/>
          </a:p>
        </p:txBody>
      </p:sp>
    </p:spTree>
    <p:extLst>
      <p:ext uri="{BB962C8B-B14F-4D97-AF65-F5344CB8AC3E}">
        <p14:creationId xmlns:p14="http://schemas.microsoft.com/office/powerpoint/2010/main" val="312297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last strategy to take with you is</a:t>
            </a:r>
          </a:p>
          <a:p>
            <a:pPr marL="171450" indent="-171450">
              <a:buFontTx/>
              <a:buChar char="-"/>
            </a:pPr>
            <a:r>
              <a:rPr lang="en-US" dirty="0"/>
              <a:t>To Seek out training opportunities </a:t>
            </a:r>
          </a:p>
          <a:p>
            <a:pPr marL="171450" indent="-171450">
              <a:buFontTx/>
              <a:buChar char="-"/>
            </a:pPr>
            <a:r>
              <a:rPr lang="en-US" dirty="0"/>
              <a:t>for facilitating or having difficult conversations, </a:t>
            </a:r>
          </a:p>
          <a:p>
            <a:pPr marL="171450" indent="-171450">
              <a:buFontTx/>
              <a:buChar char="-"/>
            </a:pPr>
            <a:r>
              <a:rPr lang="en-US" dirty="0"/>
              <a:t>for community learning especially about divisive topics, </a:t>
            </a:r>
          </a:p>
          <a:p>
            <a:pPr marL="171450" indent="-171450">
              <a:buFontTx/>
              <a:buChar char="-"/>
            </a:pPr>
            <a:r>
              <a:rPr lang="en-US" dirty="0"/>
              <a:t>and for creating Brave Spaces for multi-perspective learning. </a:t>
            </a:r>
          </a:p>
          <a:p>
            <a:pPr marL="171450" indent="-171450">
              <a:buFontTx/>
              <a:buChar char="-"/>
            </a:pPr>
            <a:r>
              <a:rPr lang="en-US" dirty="0"/>
              <a:t>In addition to Intergroup Dialogue, there are other types of approaches to creating brave spaces and good spaces for differently minded people to learn and grow together. Just a few of them are listed here. A good google search can give you more information about the pros and cons of these different approaches</a:t>
            </a:r>
          </a:p>
          <a:p>
            <a:pPr marL="171450" indent="-171450">
              <a:buFontTx/>
              <a:buChar char="-"/>
            </a:pPr>
            <a:r>
              <a:rPr lang="en-US" dirty="0"/>
              <a:t> and possibly where or how you might be able to participate in further training.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19</a:t>
            </a:fld>
            <a:endParaRPr lang="en-US"/>
          </a:p>
        </p:txBody>
      </p:sp>
    </p:spTree>
    <p:extLst>
      <p:ext uri="{BB962C8B-B14F-4D97-AF65-F5344CB8AC3E}">
        <p14:creationId xmlns:p14="http://schemas.microsoft.com/office/powerpoint/2010/main" val="2605258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Intergroup Dialogue is</a:t>
            </a:r>
          </a:p>
          <a:p>
            <a:pPr marL="171450" indent="-171450">
              <a:buFontTx/>
              <a:buChar char="-"/>
            </a:pPr>
            <a:r>
              <a:rPr lang="en-US" dirty="0"/>
              <a:t>a method of communication and inquiry to explore issues of shared interest.</a:t>
            </a:r>
          </a:p>
          <a:p>
            <a:pPr marL="171450" indent="-171450">
              <a:buFontTx/>
              <a:buChar char="-"/>
            </a:pPr>
            <a:r>
              <a:rPr lang="en-US" dirty="0"/>
              <a:t>Face-to-face facilitated conversation between two or more social identity groups that strives to create new levels of understanding, relating, and action</a:t>
            </a:r>
          </a:p>
          <a:p>
            <a:pPr marL="171450" indent="-171450">
              <a:buFontTx/>
              <a:buChar char="-"/>
            </a:pPr>
            <a:r>
              <a:rPr lang="en-US" dirty="0"/>
              <a:t>and</a:t>
            </a:r>
          </a:p>
          <a:p>
            <a:pPr marL="171450" indent="-171450">
              <a:buFontTx/>
              <a:buChar char="-"/>
            </a:pPr>
            <a:r>
              <a:rPr lang="en-US" dirty="0"/>
              <a:t>Intergroup Dialogue is a set of Strategies and Skills that we can build to engage more inclusively across lines of difference.</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20</a:t>
            </a:fld>
            <a:endParaRPr lang="en-US"/>
          </a:p>
        </p:txBody>
      </p:sp>
    </p:spTree>
    <p:extLst>
      <p:ext uri="{BB962C8B-B14F-4D97-AF65-F5344CB8AC3E}">
        <p14:creationId xmlns:p14="http://schemas.microsoft.com/office/powerpoint/2010/main" val="2726414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brief introduction, we hope that you are inspired to create spaces of intergroup dialogue –where people from different perspectives engage in constructive conversation to understand each other better and perhaps find a way forward, together.</a:t>
            </a:r>
          </a:p>
        </p:txBody>
      </p:sp>
      <p:sp>
        <p:nvSpPr>
          <p:cNvPr id="4" name="Slide Number Placeholder 3"/>
          <p:cNvSpPr>
            <a:spLocks noGrp="1"/>
          </p:cNvSpPr>
          <p:nvPr>
            <p:ph type="sldNum" sz="quarter" idx="5"/>
          </p:nvPr>
        </p:nvSpPr>
        <p:spPr/>
        <p:txBody>
          <a:bodyPr/>
          <a:lstStyle/>
          <a:p>
            <a:fld id="{695E7E61-C73D-0149-BD16-F9C4CD0E96CC}" type="slidenum">
              <a:rPr lang="en-US" smtClean="0"/>
              <a:t>21</a:t>
            </a:fld>
            <a:endParaRPr lang="en-US"/>
          </a:p>
        </p:txBody>
      </p:sp>
    </p:spTree>
    <p:extLst>
      <p:ext uri="{BB962C8B-B14F-4D97-AF65-F5344CB8AC3E}">
        <p14:creationId xmlns:p14="http://schemas.microsoft.com/office/powerpoint/2010/main" val="330950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&amp; Inclusion Small Steps</a:t>
            </a:r>
          </a:p>
          <a:p>
            <a:r>
              <a:rPr lang="en-US" dirty="0"/>
              <a:t>offer short learning opportunities that provide information, tools, and strategies to help understand racism, value diversity, and create inclusive communities.</a:t>
            </a:r>
          </a:p>
        </p:txBody>
      </p:sp>
      <p:sp>
        <p:nvSpPr>
          <p:cNvPr id="4" name="Slide Number Placeholder 3"/>
          <p:cNvSpPr>
            <a:spLocks noGrp="1"/>
          </p:cNvSpPr>
          <p:nvPr>
            <p:ph type="sldNum" sz="quarter" idx="5"/>
          </p:nvPr>
        </p:nvSpPr>
        <p:spPr/>
        <p:txBody>
          <a:bodyPr/>
          <a:lstStyle/>
          <a:p>
            <a:fld id="{695E7E61-C73D-0149-BD16-F9C4CD0E96CC}" type="slidenum">
              <a:rPr lang="en-US" smtClean="0"/>
              <a:t>2</a:t>
            </a:fld>
            <a:endParaRPr lang="en-US"/>
          </a:p>
        </p:txBody>
      </p:sp>
    </p:spTree>
    <p:extLst>
      <p:ext uri="{BB962C8B-B14F-4D97-AF65-F5344CB8AC3E}">
        <p14:creationId xmlns:p14="http://schemas.microsoft.com/office/powerpoint/2010/main" val="1486759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NTERGROUP DIALOGUE IS AN INNOVATIVE PRACTICE in higher education that promotes student engagement across cultural and social divides, fostering learning about social diversity and inequalities and cultivating an ethos of social responsibility. </a:t>
            </a:r>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Intergroup dialogue ( or IGD) is one of several dialogue and deliberation practices currently being used on college and university campuses in the United States. </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3</a:t>
            </a:fld>
            <a:endParaRPr lang="en-US"/>
          </a:p>
        </p:txBody>
      </p:sp>
    </p:spTree>
    <p:extLst>
      <p:ext uri="{BB962C8B-B14F-4D97-AF65-F5344CB8AC3E}">
        <p14:creationId xmlns:p14="http://schemas.microsoft.com/office/powerpoint/2010/main" val="27099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learn about Intergroup Dialogue? </a:t>
            </a:r>
          </a:p>
          <a:p>
            <a:r>
              <a:rPr lang="en-US" dirty="0"/>
              <a:t>Because the practice of intergroup dialogue can help us create inclusive communities as we build skills to talk about a range of topics across lines of difference.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approaches or strategies of Intergroup Dialogue provide some steps toward making our community spaces including our learning spaces more inclusive.</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4</a:t>
            </a:fld>
            <a:endParaRPr lang="en-US"/>
          </a:p>
        </p:txBody>
      </p:sp>
    </p:spTree>
    <p:extLst>
      <p:ext uri="{BB962C8B-B14F-4D97-AF65-F5344CB8AC3E}">
        <p14:creationId xmlns:p14="http://schemas.microsoft.com/office/powerpoint/2010/main" val="155694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Michigan has developed Intergroup Dialogue as an approach to diversity education on college and university campuses. In their vision statement they talk specifically about ”educating students on social justice,” as well as building key skills such as critical thinking, reflection, and resiliency.</a:t>
            </a:r>
          </a:p>
          <a:p>
            <a:endParaRPr lang="en-US" dirty="0"/>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5</a:t>
            </a:fld>
            <a:endParaRPr lang="en-US"/>
          </a:p>
        </p:txBody>
      </p:sp>
    </p:spTree>
    <p:extLst>
      <p:ext uri="{BB962C8B-B14F-4D97-AF65-F5344CB8AC3E}">
        <p14:creationId xmlns:p14="http://schemas.microsoft.com/office/powerpoint/2010/main" val="335781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Intergroup Dialogue or “IGD” approaches are also used and taught by other groups – as useful strategies for having difficult conversations or dialogue across various lines of difference. This type of training can provide us with important skill sets for our current moment.</a:t>
            </a:r>
          </a:p>
          <a:p>
            <a:endParaRPr lang="en-US" dirty="0"/>
          </a:p>
          <a:p>
            <a:r>
              <a:rPr lang="en-US" dirty="0"/>
              <a:t>Also, Intergroup Dialogue helps educators respond to a growing need for teaching practices that help us negotiate topics that can be polarizing or divisive</a:t>
            </a:r>
          </a:p>
          <a:p>
            <a:r>
              <a:rPr lang="en-US" dirty="0"/>
              <a:t>AS we prepare students to live, work, and lead in a complex, diverse, and stratified society.</a:t>
            </a:r>
          </a:p>
          <a:p>
            <a:endParaRPr lang="en-US" dirty="0"/>
          </a:p>
          <a:p>
            <a:r>
              <a:rPr lang="en-US" dirty="0"/>
              <a:t> (Banks, 2002; </a:t>
            </a:r>
            <a:r>
              <a:rPr lang="en-US" dirty="0" err="1"/>
              <a:t>Chesler</a:t>
            </a:r>
            <a:r>
              <a:rPr lang="en-US" dirty="0"/>
              <a:t>, Lewis, and Crowfoot, 2005; </a:t>
            </a:r>
            <a:r>
              <a:rPr lang="en-US" dirty="0" err="1"/>
              <a:t>Guarasci</a:t>
            </a:r>
            <a:r>
              <a:rPr lang="en-US" dirty="0"/>
              <a:t> and Cornwell, 1997; </a:t>
            </a:r>
            <a:r>
              <a:rPr lang="en-US" dirty="0" err="1"/>
              <a:t>Gurin</a:t>
            </a:r>
            <a:r>
              <a:rPr lang="en-US" dirty="0"/>
              <a:t>, 1999; hooks, 1994; Hurtado, </a:t>
            </a:r>
            <a:r>
              <a:rPr lang="en-US" dirty="0" err="1"/>
              <a:t>Milem</a:t>
            </a:r>
            <a:r>
              <a:rPr lang="en-US" dirty="0"/>
              <a:t>, Clayton-Pedersen, and Allen, 1999; </a:t>
            </a:r>
            <a:r>
              <a:rPr lang="en-US" dirty="0" err="1"/>
              <a:t>Sleeter</a:t>
            </a:r>
            <a:r>
              <a:rPr lang="en-US" dirty="0"/>
              <a:t> and McLaren, 1995; Stephan and Stephan, 2001; </a:t>
            </a:r>
            <a:r>
              <a:rPr lang="en-US" dirty="0" err="1"/>
              <a:t>Schoem</a:t>
            </a:r>
            <a:r>
              <a:rPr lang="en-US" dirty="0"/>
              <a:t>, Frankel, </a:t>
            </a:r>
            <a:r>
              <a:rPr lang="en-US" dirty="0" err="1"/>
              <a:t>Zúñiga</a:t>
            </a:r>
            <a:r>
              <a:rPr lang="en-US" dirty="0"/>
              <a:t>, and Lewis, 1993; Tatum, 1997). </a:t>
            </a:r>
          </a:p>
          <a:p>
            <a:r>
              <a:rPr lang="en-US" dirty="0"/>
              <a:t>Many of these practices seek to foster conversation about contentious issues in collaborative ways (</a:t>
            </a:r>
            <a:r>
              <a:rPr lang="en-US" dirty="0" err="1"/>
              <a:t>Schoem</a:t>
            </a:r>
            <a:r>
              <a:rPr lang="en-US" dirty="0"/>
              <a:t> and others, 2001; </a:t>
            </a:r>
            <a:r>
              <a:rPr lang="en-US" dirty="0" err="1"/>
              <a:t>Zúñiga</a:t>
            </a:r>
            <a:r>
              <a:rPr lang="en-US" dirty="0"/>
              <a:t> and </a:t>
            </a:r>
            <a:r>
              <a:rPr lang="en-US" dirty="0" err="1"/>
              <a:t>Nagda</a:t>
            </a:r>
            <a:r>
              <a:rPr lang="en-US" dirty="0"/>
              <a:t>, 2001). </a:t>
            </a:r>
          </a:p>
          <a:p>
            <a:r>
              <a:rPr lang="en-US" dirty="0"/>
              <a:t>There are various takes on Intergroup Dialogue – different approaches but this Small Steps segment introduces the key big ideas of Intergroup Dialogue to help us approach difficult conversations with a few helpful tips and strategies.</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6</a:t>
            </a:fld>
            <a:endParaRPr lang="en-US"/>
          </a:p>
        </p:txBody>
      </p:sp>
    </p:spTree>
    <p:extLst>
      <p:ext uri="{BB962C8B-B14F-4D97-AF65-F5344CB8AC3E}">
        <p14:creationId xmlns:p14="http://schemas.microsoft.com/office/powerpoint/2010/main" val="216179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far too easy to stay in our own echo chambers and avoid listening to and gaining new insights about what, why, and how OTHER people think differently from how WE think on issues of our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Small Steps segment is meant to introduce the key ideas of Intergroup Dialogue, to encourage us to pursue dialogue skills as we create brave learning spaces on our campus and brave conversation spaces in our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introduction, We are going to learn what good dialogue looks like by contrasting DIALOGUE with DEBATE and with DISCUSSION. </a:t>
            </a: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7</a:t>
            </a:fld>
            <a:endParaRPr lang="en-US"/>
          </a:p>
        </p:txBody>
      </p:sp>
    </p:spTree>
    <p:extLst>
      <p:ext uri="{BB962C8B-B14F-4D97-AF65-F5344CB8AC3E}">
        <p14:creationId xmlns:p14="http://schemas.microsoft.com/office/powerpoint/2010/main" val="213424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8</a:t>
            </a:fld>
            <a:endParaRPr lang="en-US"/>
          </a:p>
        </p:txBody>
      </p:sp>
    </p:spTree>
    <p:extLst>
      <p:ext uri="{BB962C8B-B14F-4D97-AF65-F5344CB8AC3E}">
        <p14:creationId xmlns:p14="http://schemas.microsoft.com/office/powerpoint/2010/main" val="94559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10</a:t>
            </a:fld>
            <a:endParaRPr lang="en-US"/>
          </a:p>
        </p:txBody>
      </p:sp>
    </p:spTree>
    <p:extLst>
      <p:ext uri="{BB962C8B-B14F-4D97-AF65-F5344CB8AC3E}">
        <p14:creationId xmlns:p14="http://schemas.microsoft.com/office/powerpoint/2010/main" val="413145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9/23/20</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3502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99430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9/23/20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43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9/23/20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68320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9/23/20</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2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9/23/20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14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9/23/20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19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9/23/20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25657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9/23/20</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7238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9/23/20</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05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9/23/20</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9111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9/23/20</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535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12.sv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eg"/><Relationship Id="rId5" Type="http://schemas.openxmlformats.org/officeDocument/2006/relationships/hyperlink" Target="https://igr.umich.edu/files/igr/IntergroupDialogueHigherEducation.pdf" TargetMode="External"/><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1901" b="6872"/>
          <a:stretch/>
        </p:blipFill>
        <p:spPr>
          <a:xfrm>
            <a:off x="20" y="-2"/>
            <a:ext cx="12191980" cy="6858002"/>
          </a:xfrm>
          <a:prstGeom prst="rect">
            <a:avLst/>
          </a:prstGeom>
        </p:spPr>
      </p:pic>
      <p:sp>
        <p:nvSpPr>
          <p:cNvPr id="22" name="Rectangle 21">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855663" y="863600"/>
            <a:ext cx="6007100" cy="3366494"/>
          </a:xfrm>
        </p:spPr>
        <p:txBody>
          <a:bodyPr anchor="b">
            <a:normAutofit/>
          </a:bodyPr>
          <a:lstStyle/>
          <a:p>
            <a:pPr>
              <a:lnSpc>
                <a:spcPct val="115000"/>
              </a:lnSpc>
            </a:pPr>
            <a:br>
              <a:rPr lang="en-US" sz="4200">
                <a:solidFill>
                  <a:schemeClr val="bg1"/>
                </a:solidFill>
              </a:rPr>
            </a:br>
            <a:r>
              <a:rPr lang="en-US" sz="4200">
                <a:solidFill>
                  <a:schemeClr val="bg1"/>
                </a:solidFill>
              </a:rPr>
              <a:t>An Intro to Intergroup Dialogue</a:t>
            </a: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859536" y="4290191"/>
            <a:ext cx="6074001" cy="1345689"/>
          </a:xfrm>
        </p:spPr>
        <p:txBody>
          <a:bodyPr anchor="t">
            <a:normAutofit/>
          </a:bodyPr>
          <a:lstStyle/>
          <a:p>
            <a:r>
              <a:rPr lang="en-US" dirty="0">
                <a:solidFill>
                  <a:schemeClr val="bg1"/>
                </a:solidFill>
              </a:rPr>
              <a:t>Diversity &amp; Inclusion Small Steps Calvin University</a:t>
            </a:r>
          </a:p>
        </p:txBody>
      </p:sp>
      <p:pic>
        <p:nvPicPr>
          <p:cNvPr id="5" name="Audio 4">
            <a:hlinkClick r:id="" action="ppaction://media"/>
            <a:extLst>
              <a:ext uri="{FF2B5EF4-FFF2-40B4-BE49-F238E27FC236}">
                <a16:creationId xmlns:a16="http://schemas.microsoft.com/office/drawing/2014/main" id="{CED6893D-845A-D242-BE30-ED00E34312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6686205"/>
      </p:ext>
    </p:extLst>
  </p:cSld>
  <p:clrMapOvr>
    <a:masterClrMapping/>
  </p:clrMapOvr>
  <mc:AlternateContent xmlns:mc="http://schemas.openxmlformats.org/markup-compatibility/2006">
    <mc:Choice xmlns:p14="http://schemas.microsoft.com/office/powerpoint/2010/main" Requires="p14">
      <p:transition spd="slow" p14:dur="2000" advTm="11089"/>
    </mc:Choice>
    <mc:Fallback>
      <p:transition spd="slow" advTm="1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2FD7A22-60CF-3148-AF68-245654271A71}"/>
              </a:ext>
            </a:extLst>
          </p:cNvPr>
          <p:cNvGraphicFramePr/>
          <p:nvPr>
            <p:extLst>
              <p:ext uri="{D42A27DB-BD31-4B8C-83A1-F6EECF244321}">
                <p14:modId xmlns:p14="http://schemas.microsoft.com/office/powerpoint/2010/main" val="32605631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85C24991-F1FC-974E-A7AA-9A92689BA9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502049"/>
      </p:ext>
    </p:extLst>
  </p:cSld>
  <p:clrMapOvr>
    <a:masterClrMapping/>
  </p:clrMapOvr>
  <mc:AlternateContent xmlns:mc="http://schemas.openxmlformats.org/markup-compatibility/2006">
    <mc:Choice xmlns:p14="http://schemas.microsoft.com/office/powerpoint/2010/main" Requires="p14">
      <p:transition spd="slow" p14:dur="2000" advTm="15386"/>
    </mc:Choice>
    <mc:Fallback>
      <p:transition spd="slow" advTm="1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2">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138E-BB46-D246-889A-1721E7ADDDD6}"/>
              </a:ext>
            </a:extLst>
          </p:cNvPr>
          <p:cNvSpPr>
            <a:spLocks noGrp="1"/>
          </p:cNvSpPr>
          <p:nvPr>
            <p:ph type="title" idx="4294967295"/>
          </p:nvPr>
        </p:nvSpPr>
        <p:spPr>
          <a:xfrm>
            <a:off x="1535372" y="4872251"/>
            <a:ext cx="10013709" cy="1030360"/>
          </a:xfrm>
        </p:spPr>
        <p:txBody>
          <a:bodyPr vert="horz" lIns="109728" tIns="109728" rIns="109728" bIns="91440" rtlCol="0" anchor="ctr">
            <a:normAutofit/>
          </a:bodyPr>
          <a:lstStyle/>
          <a:p>
            <a:pPr>
              <a:lnSpc>
                <a:spcPct val="140000"/>
              </a:lnSpc>
            </a:pPr>
            <a:r>
              <a:rPr lang="en-US" sz="2500">
                <a:solidFill>
                  <a:schemeClr val="bg1"/>
                </a:solidFill>
              </a:rPr>
              <a:t>Recognizing Social Position, Power, and Identities</a:t>
            </a:r>
          </a:p>
        </p:txBody>
      </p:sp>
      <p:sp>
        <p:nvSpPr>
          <p:cNvPr id="28" name="Rectangle 18">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0">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99048C7-D74A-444B-B9E3-5D243027E23A}"/>
              </a:ext>
            </a:extLst>
          </p:cNvPr>
          <p:cNvGraphicFramePr>
            <a:graphicFrameLocks noGrp="1"/>
          </p:cNvGraphicFramePr>
          <p:nvPr>
            <p:ph idx="4294967295"/>
            <p:extLst>
              <p:ext uri="{D42A27DB-BD31-4B8C-83A1-F6EECF244321}">
                <p14:modId xmlns:p14="http://schemas.microsoft.com/office/powerpoint/2010/main" val="2531746975"/>
              </p:ext>
            </p:extLst>
          </p:nvPr>
        </p:nvGraphicFramePr>
        <p:xfrm>
          <a:off x="1714241" y="1034873"/>
          <a:ext cx="9834027" cy="2713536"/>
        </p:xfrm>
        <a:graphic>
          <a:graphicData uri="http://schemas.openxmlformats.org/drawingml/2006/table">
            <a:tbl>
              <a:tblPr firstRow="1" bandRow="1">
                <a:tableStyleId>{5C22544A-7EE6-4342-B048-85BDC9FD1C3A}</a:tableStyleId>
              </a:tblPr>
              <a:tblGrid>
                <a:gridCol w="4611030">
                  <a:extLst>
                    <a:ext uri="{9D8B030D-6E8A-4147-A177-3AD203B41FA5}">
                      <a16:colId xmlns:a16="http://schemas.microsoft.com/office/drawing/2014/main" val="3582747917"/>
                    </a:ext>
                  </a:extLst>
                </a:gridCol>
                <a:gridCol w="785932">
                  <a:extLst>
                    <a:ext uri="{9D8B030D-6E8A-4147-A177-3AD203B41FA5}">
                      <a16:colId xmlns:a16="http://schemas.microsoft.com/office/drawing/2014/main" val="514215973"/>
                    </a:ext>
                  </a:extLst>
                </a:gridCol>
                <a:gridCol w="4437065">
                  <a:extLst>
                    <a:ext uri="{9D8B030D-6E8A-4147-A177-3AD203B41FA5}">
                      <a16:colId xmlns:a16="http://schemas.microsoft.com/office/drawing/2014/main" val="918655343"/>
                    </a:ext>
                  </a:extLst>
                </a:gridCol>
              </a:tblGrid>
              <a:tr h="364011">
                <a:tc>
                  <a:txBody>
                    <a:bodyPr/>
                    <a:lstStyle/>
                    <a:p>
                      <a:r>
                        <a:rPr lang="en-US" sz="1600"/>
                        <a:t>Discussion</a:t>
                      </a:r>
                    </a:p>
                  </a:txBody>
                  <a:tcPr marL="82730" marR="82730" marT="41365" marB="41365"/>
                </a:tc>
                <a:tc>
                  <a:txBody>
                    <a:bodyPr/>
                    <a:lstStyle/>
                    <a:p>
                      <a:endParaRPr lang="en-US" sz="1600"/>
                    </a:p>
                  </a:txBody>
                  <a:tcPr marL="82730" marR="82730" marT="41365" marB="41365"/>
                </a:tc>
                <a:tc>
                  <a:txBody>
                    <a:bodyPr/>
                    <a:lstStyle/>
                    <a:p>
                      <a:r>
                        <a:rPr lang="en-US" sz="1600"/>
                        <a:t>Dialogue</a:t>
                      </a:r>
                    </a:p>
                  </a:txBody>
                  <a:tcPr marL="82730" marR="82730" marT="41365" marB="41365"/>
                </a:tc>
                <a:extLst>
                  <a:ext uri="{0D108BD9-81ED-4DB2-BD59-A6C34878D82A}">
                    <a16:rowId xmlns:a16="http://schemas.microsoft.com/office/drawing/2014/main" val="2194437760"/>
                  </a:ext>
                </a:extLst>
              </a:tr>
              <a:tr h="1108578">
                <a:tc>
                  <a:txBody>
                    <a:bodyPr/>
                    <a:lstStyle/>
                    <a:p>
                      <a:r>
                        <a:rPr lang="en-US" sz="1600" kern="1200">
                          <a:solidFill>
                            <a:schemeClr val="dk1"/>
                          </a:solidFill>
                          <a:effectLst/>
                          <a:latin typeface="+mn-lt"/>
                          <a:ea typeface="+mn-ea"/>
                          <a:cs typeface="+mn-cs"/>
                        </a:rPr>
                        <a:t>Discussions are often conducted with the assumption of an equal “playing field,” with little or no acknowledgement of status and power differences in the room.</a:t>
                      </a:r>
                      <a:r>
                        <a:rPr lang="en-US" sz="1600">
                          <a:effectLst/>
                        </a:rPr>
                        <a:t> </a:t>
                      </a:r>
                      <a:endParaRPr lang="en-US" sz="1600"/>
                    </a:p>
                  </a:txBody>
                  <a:tcPr marL="82730" marR="82730" marT="41365" marB="41365"/>
                </a:tc>
                <a:tc>
                  <a:txBody>
                    <a:bodyPr/>
                    <a:lstStyle/>
                    <a:p>
                      <a:endParaRPr lang="en-US" sz="1600"/>
                    </a:p>
                  </a:txBody>
                  <a:tcPr marL="82730" marR="82730" marT="41365" marB="41365"/>
                </a:tc>
                <a:tc>
                  <a:txBody>
                    <a:bodyPr/>
                    <a:lstStyle/>
                    <a:p>
                      <a:r>
                        <a:rPr lang="en-US" sz="1600" kern="1200">
                          <a:solidFill>
                            <a:schemeClr val="dk1"/>
                          </a:solidFill>
                          <a:effectLst/>
                          <a:latin typeface="+mn-lt"/>
                          <a:ea typeface="+mn-ea"/>
                          <a:cs typeface="+mn-cs"/>
                        </a:rPr>
                        <a:t>In dialogue, these differences are key elements in both the process and the content of the exchange.</a:t>
                      </a:r>
                      <a:r>
                        <a:rPr lang="en-US" sz="1600">
                          <a:effectLst/>
                        </a:rPr>
                        <a:t> </a:t>
                      </a:r>
                      <a:endParaRPr lang="en-US" sz="1600"/>
                    </a:p>
                  </a:txBody>
                  <a:tcPr marL="82730" marR="82730" marT="41365" marB="41365"/>
                </a:tc>
                <a:extLst>
                  <a:ext uri="{0D108BD9-81ED-4DB2-BD59-A6C34878D82A}">
                    <a16:rowId xmlns:a16="http://schemas.microsoft.com/office/drawing/2014/main" val="3396663338"/>
                  </a:ext>
                </a:extLst>
              </a:tr>
              <a:tr h="413649">
                <a:tc>
                  <a:txBody>
                    <a:bodyPr/>
                    <a:lstStyle/>
                    <a:p>
                      <a:endParaRPr lang="en-US" sz="1600"/>
                    </a:p>
                  </a:txBody>
                  <a:tcPr marL="82730" marR="82730" marT="41365" marB="41365"/>
                </a:tc>
                <a:tc>
                  <a:txBody>
                    <a:bodyPr/>
                    <a:lstStyle/>
                    <a:p>
                      <a:endParaRPr lang="en-US" sz="1600"/>
                    </a:p>
                  </a:txBody>
                  <a:tcPr marL="82730" marR="82730" marT="41365" marB="41365"/>
                </a:tc>
                <a:tc>
                  <a:txBody>
                    <a:bodyPr/>
                    <a:lstStyle/>
                    <a:p>
                      <a:endParaRPr lang="en-US" sz="1600"/>
                    </a:p>
                  </a:txBody>
                  <a:tcPr marL="82730" marR="82730" marT="41365" marB="41365"/>
                </a:tc>
                <a:extLst>
                  <a:ext uri="{0D108BD9-81ED-4DB2-BD59-A6C34878D82A}">
                    <a16:rowId xmlns:a16="http://schemas.microsoft.com/office/drawing/2014/main" val="2311267150"/>
                  </a:ext>
                </a:extLst>
              </a:tr>
              <a:tr h="413649">
                <a:tc>
                  <a:txBody>
                    <a:bodyPr/>
                    <a:lstStyle/>
                    <a:p>
                      <a:endParaRPr lang="en-US" sz="1600"/>
                    </a:p>
                  </a:txBody>
                  <a:tcPr marL="82730" marR="82730" marT="41365" marB="41365"/>
                </a:tc>
                <a:tc>
                  <a:txBody>
                    <a:bodyPr/>
                    <a:lstStyle/>
                    <a:p>
                      <a:endParaRPr lang="en-US" sz="1600"/>
                    </a:p>
                  </a:txBody>
                  <a:tcPr marL="82730" marR="82730" marT="41365" marB="41365"/>
                </a:tc>
                <a:tc>
                  <a:txBody>
                    <a:bodyPr/>
                    <a:lstStyle/>
                    <a:p>
                      <a:endParaRPr lang="en-US" sz="1600"/>
                    </a:p>
                  </a:txBody>
                  <a:tcPr marL="82730" marR="82730" marT="41365" marB="41365"/>
                </a:tc>
                <a:extLst>
                  <a:ext uri="{0D108BD9-81ED-4DB2-BD59-A6C34878D82A}">
                    <a16:rowId xmlns:a16="http://schemas.microsoft.com/office/drawing/2014/main" val="958866626"/>
                  </a:ext>
                </a:extLst>
              </a:tr>
              <a:tr h="413649">
                <a:tc>
                  <a:txBody>
                    <a:bodyPr/>
                    <a:lstStyle/>
                    <a:p>
                      <a:endParaRPr lang="en-US" sz="1600"/>
                    </a:p>
                  </a:txBody>
                  <a:tcPr marL="82730" marR="82730" marT="41365" marB="41365"/>
                </a:tc>
                <a:tc>
                  <a:txBody>
                    <a:bodyPr/>
                    <a:lstStyle/>
                    <a:p>
                      <a:endParaRPr lang="en-US" sz="1600"/>
                    </a:p>
                  </a:txBody>
                  <a:tcPr marL="82730" marR="82730" marT="41365" marB="41365"/>
                </a:tc>
                <a:tc>
                  <a:txBody>
                    <a:bodyPr/>
                    <a:lstStyle/>
                    <a:p>
                      <a:endParaRPr lang="en-US" sz="1600"/>
                    </a:p>
                  </a:txBody>
                  <a:tcPr marL="82730" marR="82730" marT="41365" marB="41365"/>
                </a:tc>
                <a:extLst>
                  <a:ext uri="{0D108BD9-81ED-4DB2-BD59-A6C34878D82A}">
                    <a16:rowId xmlns:a16="http://schemas.microsoft.com/office/drawing/2014/main" val="4176101254"/>
                  </a:ext>
                </a:extLst>
              </a:tr>
            </a:tbl>
          </a:graphicData>
        </a:graphic>
      </p:graphicFrame>
      <p:sp>
        <p:nvSpPr>
          <p:cNvPr id="3" name="Left-Right Arrow 2">
            <a:extLst>
              <a:ext uri="{FF2B5EF4-FFF2-40B4-BE49-F238E27FC236}">
                <a16:creationId xmlns:a16="http://schemas.microsoft.com/office/drawing/2014/main" id="{88897049-2314-5046-A344-871EFD869DCB}"/>
              </a:ext>
            </a:extLst>
          </p:cNvPr>
          <p:cNvSpPr/>
          <p:nvPr/>
        </p:nvSpPr>
        <p:spPr>
          <a:xfrm>
            <a:off x="6523463" y="1750741"/>
            <a:ext cx="457200" cy="2341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C47C72DF-547B-0042-8A06-13A317DC1A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5192528"/>
      </p:ext>
    </p:extLst>
  </p:cSld>
  <p:clrMapOvr>
    <a:masterClrMapping/>
  </p:clrMapOvr>
  <mc:AlternateContent xmlns:mc="http://schemas.openxmlformats.org/markup-compatibility/2006">
    <mc:Choice xmlns:p14="http://schemas.microsoft.com/office/powerpoint/2010/main" Requires="p14">
      <p:transition spd="slow" p14:dur="2000" advTm="22174"/>
    </mc:Choice>
    <mc:Fallback>
      <p:transition spd="slow" advTm="2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138E-BB46-D246-889A-1721E7ADDDD6}"/>
              </a:ext>
            </a:extLst>
          </p:cNvPr>
          <p:cNvSpPr>
            <a:spLocks noGrp="1"/>
          </p:cNvSpPr>
          <p:nvPr>
            <p:ph type="title"/>
          </p:nvPr>
        </p:nvSpPr>
        <p:spPr>
          <a:xfrm>
            <a:off x="1535372" y="4872251"/>
            <a:ext cx="10013709" cy="1030360"/>
          </a:xfrm>
        </p:spPr>
        <p:txBody>
          <a:bodyPr>
            <a:normAutofit/>
          </a:bodyPr>
          <a:lstStyle/>
          <a:p>
            <a:r>
              <a:rPr lang="en-US">
                <a:solidFill>
                  <a:schemeClr val="bg1"/>
                </a:solidFill>
              </a:rPr>
              <a:t>Emotions and Emotional Responses</a:t>
            </a:r>
          </a:p>
        </p:txBody>
      </p:sp>
      <p:sp>
        <p:nvSpPr>
          <p:cNvPr id="15" name="Rectangle 1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99048C7-D74A-444B-B9E3-5D243027E23A}"/>
              </a:ext>
            </a:extLst>
          </p:cNvPr>
          <p:cNvGraphicFramePr>
            <a:graphicFrameLocks noGrp="1"/>
          </p:cNvGraphicFramePr>
          <p:nvPr>
            <p:ph idx="1"/>
            <p:extLst>
              <p:ext uri="{D42A27DB-BD31-4B8C-83A1-F6EECF244321}">
                <p14:modId xmlns:p14="http://schemas.microsoft.com/office/powerpoint/2010/main" val="720656730"/>
              </p:ext>
            </p:extLst>
          </p:nvPr>
        </p:nvGraphicFramePr>
        <p:xfrm>
          <a:off x="2094885" y="704851"/>
          <a:ext cx="9072738" cy="3569771"/>
        </p:xfrm>
        <a:graphic>
          <a:graphicData uri="http://schemas.openxmlformats.org/drawingml/2006/table">
            <a:tbl>
              <a:tblPr firstRow="1" bandRow="1">
                <a:tableStyleId>{5C22544A-7EE6-4342-B048-85BDC9FD1C3A}</a:tableStyleId>
              </a:tblPr>
              <a:tblGrid>
                <a:gridCol w="4254073">
                  <a:extLst>
                    <a:ext uri="{9D8B030D-6E8A-4147-A177-3AD203B41FA5}">
                      <a16:colId xmlns:a16="http://schemas.microsoft.com/office/drawing/2014/main" val="3582747917"/>
                    </a:ext>
                  </a:extLst>
                </a:gridCol>
                <a:gridCol w="725090">
                  <a:extLst>
                    <a:ext uri="{9D8B030D-6E8A-4147-A177-3AD203B41FA5}">
                      <a16:colId xmlns:a16="http://schemas.microsoft.com/office/drawing/2014/main" val="514215973"/>
                    </a:ext>
                  </a:extLst>
                </a:gridCol>
                <a:gridCol w="4093575">
                  <a:extLst>
                    <a:ext uri="{9D8B030D-6E8A-4147-A177-3AD203B41FA5}">
                      <a16:colId xmlns:a16="http://schemas.microsoft.com/office/drawing/2014/main" val="918655343"/>
                    </a:ext>
                  </a:extLst>
                </a:gridCol>
              </a:tblGrid>
              <a:tr h="335832">
                <a:tc>
                  <a:txBody>
                    <a:bodyPr/>
                    <a:lstStyle/>
                    <a:p>
                      <a:r>
                        <a:rPr lang="en-US" sz="1500"/>
                        <a:t>Discussion</a:t>
                      </a:r>
                    </a:p>
                  </a:txBody>
                  <a:tcPr marL="76325" marR="76325" marT="38163" marB="38163"/>
                </a:tc>
                <a:tc>
                  <a:txBody>
                    <a:bodyPr/>
                    <a:lstStyle/>
                    <a:p>
                      <a:endParaRPr lang="en-US" sz="1500"/>
                    </a:p>
                  </a:txBody>
                  <a:tcPr marL="76325" marR="76325" marT="38163" marB="38163"/>
                </a:tc>
                <a:tc>
                  <a:txBody>
                    <a:bodyPr/>
                    <a:lstStyle/>
                    <a:p>
                      <a:r>
                        <a:rPr lang="en-US" sz="1500"/>
                        <a:t>Dialogue</a:t>
                      </a:r>
                    </a:p>
                  </a:txBody>
                  <a:tcPr marL="76325" marR="76325" marT="38163" marB="38163"/>
                </a:tc>
                <a:extLst>
                  <a:ext uri="{0D108BD9-81ED-4DB2-BD59-A6C34878D82A}">
                    <a16:rowId xmlns:a16="http://schemas.microsoft.com/office/drawing/2014/main" val="2194437760"/>
                  </a:ext>
                </a:extLst>
              </a:tr>
              <a:tr h="1022759">
                <a:tc>
                  <a:txBody>
                    <a:bodyPr/>
                    <a:lstStyle/>
                    <a:p>
                      <a:r>
                        <a:rPr lang="en-US" sz="1500" kern="1200" dirty="0">
                          <a:solidFill>
                            <a:schemeClr val="bg1">
                              <a:lumMod val="65000"/>
                            </a:schemeClr>
                          </a:solidFill>
                          <a:effectLst/>
                          <a:latin typeface="+mn-lt"/>
                          <a:ea typeface="+mn-ea"/>
                          <a:cs typeface="+mn-cs"/>
                        </a:rPr>
                        <a:t>Discussions are often conducted with the assumption of an equal “playing field,” with little or no acknowledgement of status and power differences in the room.</a:t>
                      </a:r>
                      <a:r>
                        <a:rPr lang="en-US" sz="1500" dirty="0">
                          <a:solidFill>
                            <a:schemeClr val="bg1">
                              <a:lumMod val="65000"/>
                            </a:schemeClr>
                          </a:solidFill>
                          <a:effectLst/>
                        </a:rPr>
                        <a:t> </a:t>
                      </a:r>
                      <a:endParaRPr lang="en-US" sz="1500" dirty="0">
                        <a:solidFill>
                          <a:schemeClr val="bg1">
                            <a:lumMod val="65000"/>
                          </a:schemeClr>
                        </a:solidFill>
                      </a:endParaRPr>
                    </a:p>
                  </a:txBody>
                  <a:tcPr marL="76325" marR="76325" marT="38163" marB="38163"/>
                </a:tc>
                <a:tc>
                  <a:txBody>
                    <a:bodyPr/>
                    <a:lstStyle/>
                    <a:p>
                      <a:endParaRPr lang="en-US" sz="1500"/>
                    </a:p>
                  </a:txBody>
                  <a:tcPr marL="76325" marR="76325" marT="38163" marB="38163"/>
                </a:tc>
                <a:tc>
                  <a:txBody>
                    <a:bodyPr/>
                    <a:lstStyle/>
                    <a:p>
                      <a:r>
                        <a:rPr lang="en-US" sz="1500" kern="1200" dirty="0">
                          <a:solidFill>
                            <a:schemeClr val="dk1"/>
                          </a:solidFill>
                          <a:effectLst/>
                          <a:latin typeface="+mn-lt"/>
                          <a:ea typeface="+mn-ea"/>
                          <a:cs typeface="+mn-cs"/>
                        </a:rPr>
                        <a:t>I</a:t>
                      </a:r>
                      <a:r>
                        <a:rPr lang="en-US" sz="1500" kern="1200" dirty="0">
                          <a:solidFill>
                            <a:schemeClr val="bg1">
                              <a:lumMod val="65000"/>
                            </a:schemeClr>
                          </a:solidFill>
                          <a:effectLst/>
                          <a:latin typeface="+mn-lt"/>
                          <a:ea typeface="+mn-ea"/>
                          <a:cs typeface="+mn-cs"/>
                        </a:rPr>
                        <a:t>n dialogue, these differences are key elements in both the process and the content of the exchange.</a:t>
                      </a:r>
                      <a:r>
                        <a:rPr lang="en-US" sz="1500" dirty="0">
                          <a:solidFill>
                            <a:schemeClr val="bg1">
                              <a:lumMod val="65000"/>
                            </a:schemeClr>
                          </a:solidFill>
                          <a:effectLst/>
                        </a:rPr>
                        <a:t> </a:t>
                      </a:r>
                      <a:endParaRPr lang="en-US" sz="1500" dirty="0">
                        <a:solidFill>
                          <a:schemeClr val="bg1">
                            <a:lumMod val="65000"/>
                          </a:schemeClr>
                        </a:solidFill>
                      </a:endParaRPr>
                    </a:p>
                  </a:txBody>
                  <a:tcPr marL="76325" marR="76325" marT="38163" marB="38163"/>
                </a:tc>
                <a:extLst>
                  <a:ext uri="{0D108BD9-81ED-4DB2-BD59-A6C34878D82A}">
                    <a16:rowId xmlns:a16="http://schemas.microsoft.com/office/drawing/2014/main" val="3396663338"/>
                  </a:ext>
                </a:extLst>
              </a:tr>
              <a:tr h="1251735">
                <a:tc>
                  <a:txBody>
                    <a:bodyPr/>
                    <a:lstStyle/>
                    <a:p>
                      <a:r>
                        <a:rPr lang="en-US" sz="1500" kern="1200">
                          <a:solidFill>
                            <a:schemeClr val="dk1"/>
                          </a:solidFill>
                          <a:effectLst/>
                          <a:latin typeface="+mn-lt"/>
                          <a:ea typeface="+mn-ea"/>
                          <a:cs typeface="+mn-cs"/>
                        </a:rPr>
                        <a:t>In discussion, emotional responses may be present but are seldom named and may be unwelcome.</a:t>
                      </a:r>
                      <a:r>
                        <a:rPr lang="en-US" sz="1500">
                          <a:effectLst/>
                        </a:rPr>
                        <a:t> </a:t>
                      </a:r>
                      <a:endParaRPr lang="en-US" sz="1500"/>
                    </a:p>
                  </a:txBody>
                  <a:tcPr marL="76325" marR="76325" marT="38163" marB="38163"/>
                </a:tc>
                <a:tc>
                  <a:txBody>
                    <a:bodyPr/>
                    <a:lstStyle/>
                    <a:p>
                      <a:endParaRPr lang="en-US" sz="1500" dirty="0"/>
                    </a:p>
                  </a:txBody>
                  <a:tcPr marL="76325" marR="76325" marT="38163" marB="38163"/>
                </a:tc>
                <a:tc>
                  <a:txBody>
                    <a:bodyPr/>
                    <a:lstStyle/>
                    <a:p>
                      <a:r>
                        <a:rPr lang="en-US" sz="1500" kern="1200">
                          <a:solidFill>
                            <a:schemeClr val="dk1"/>
                          </a:solidFill>
                          <a:effectLst/>
                          <a:latin typeface="+mn-lt"/>
                          <a:ea typeface="+mn-ea"/>
                          <a:cs typeface="+mn-cs"/>
                        </a:rPr>
                        <a:t>In dialogue, emotional responses are honored and highlighted as important information that can be used to deepen our understanding of personal issues, group dynamics, our content, and the implications for our engagement.</a:t>
                      </a:r>
                      <a:r>
                        <a:rPr lang="en-US" sz="1500">
                          <a:effectLst/>
                        </a:rPr>
                        <a:t> </a:t>
                      </a:r>
                      <a:endParaRPr lang="en-US" sz="1500"/>
                    </a:p>
                  </a:txBody>
                  <a:tcPr marL="76325" marR="76325" marT="38163" marB="38163"/>
                </a:tc>
                <a:extLst>
                  <a:ext uri="{0D108BD9-81ED-4DB2-BD59-A6C34878D82A}">
                    <a16:rowId xmlns:a16="http://schemas.microsoft.com/office/drawing/2014/main" val="2311267150"/>
                  </a:ext>
                </a:extLst>
              </a:tr>
              <a:tr h="381627">
                <a:tc>
                  <a:txBody>
                    <a:bodyPr/>
                    <a:lstStyle/>
                    <a:p>
                      <a:endParaRPr lang="en-US" sz="1500"/>
                    </a:p>
                  </a:txBody>
                  <a:tcPr marL="76325" marR="76325" marT="38163" marB="38163"/>
                </a:tc>
                <a:tc>
                  <a:txBody>
                    <a:bodyPr/>
                    <a:lstStyle/>
                    <a:p>
                      <a:endParaRPr lang="en-US" sz="1500"/>
                    </a:p>
                  </a:txBody>
                  <a:tcPr marL="76325" marR="76325" marT="38163" marB="38163"/>
                </a:tc>
                <a:tc>
                  <a:txBody>
                    <a:bodyPr/>
                    <a:lstStyle/>
                    <a:p>
                      <a:endParaRPr lang="en-US" sz="1500"/>
                    </a:p>
                  </a:txBody>
                  <a:tcPr marL="76325" marR="76325" marT="38163" marB="38163"/>
                </a:tc>
                <a:extLst>
                  <a:ext uri="{0D108BD9-81ED-4DB2-BD59-A6C34878D82A}">
                    <a16:rowId xmlns:a16="http://schemas.microsoft.com/office/drawing/2014/main" val="958866626"/>
                  </a:ext>
                </a:extLst>
              </a:tr>
              <a:tr h="381627">
                <a:tc>
                  <a:txBody>
                    <a:bodyPr/>
                    <a:lstStyle/>
                    <a:p>
                      <a:endParaRPr lang="en-US" sz="1500"/>
                    </a:p>
                  </a:txBody>
                  <a:tcPr marL="76325" marR="76325" marT="38163" marB="38163"/>
                </a:tc>
                <a:tc>
                  <a:txBody>
                    <a:bodyPr/>
                    <a:lstStyle/>
                    <a:p>
                      <a:endParaRPr lang="en-US" sz="1500"/>
                    </a:p>
                  </a:txBody>
                  <a:tcPr marL="76325" marR="76325" marT="38163" marB="38163"/>
                </a:tc>
                <a:tc>
                  <a:txBody>
                    <a:bodyPr/>
                    <a:lstStyle/>
                    <a:p>
                      <a:endParaRPr lang="en-US" sz="1500" dirty="0"/>
                    </a:p>
                  </a:txBody>
                  <a:tcPr marL="76325" marR="76325" marT="38163" marB="38163"/>
                </a:tc>
                <a:extLst>
                  <a:ext uri="{0D108BD9-81ED-4DB2-BD59-A6C34878D82A}">
                    <a16:rowId xmlns:a16="http://schemas.microsoft.com/office/drawing/2014/main" val="4176101254"/>
                  </a:ext>
                </a:extLst>
              </a:tr>
            </a:tbl>
          </a:graphicData>
        </a:graphic>
      </p:graphicFrame>
      <p:sp>
        <p:nvSpPr>
          <p:cNvPr id="10" name="Left-Right Arrow 9">
            <a:extLst>
              <a:ext uri="{FF2B5EF4-FFF2-40B4-BE49-F238E27FC236}">
                <a16:creationId xmlns:a16="http://schemas.microsoft.com/office/drawing/2014/main" id="{222BDC5A-A055-0C4B-BAE4-ECCBEAA9B873}"/>
              </a:ext>
            </a:extLst>
          </p:cNvPr>
          <p:cNvSpPr/>
          <p:nvPr/>
        </p:nvSpPr>
        <p:spPr>
          <a:xfrm>
            <a:off x="6402786" y="2489736"/>
            <a:ext cx="457200" cy="2564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C2A8760-D253-D84D-83BB-67D6509D4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339565"/>
      </p:ext>
    </p:extLst>
  </p:cSld>
  <p:clrMapOvr>
    <a:masterClrMapping/>
  </p:clrMapOvr>
  <mc:AlternateContent xmlns:mc="http://schemas.openxmlformats.org/markup-compatibility/2006">
    <mc:Choice xmlns:p14="http://schemas.microsoft.com/office/powerpoint/2010/main" Requires="p14">
      <p:transition spd="slow" p14:dur="2000" advTm="22642"/>
    </mc:Choice>
    <mc:Fallback>
      <p:transition spd="slow" advTm="2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138E-BB46-D246-889A-1721E7ADDDD6}"/>
              </a:ext>
            </a:extLst>
          </p:cNvPr>
          <p:cNvSpPr>
            <a:spLocks noGrp="1"/>
          </p:cNvSpPr>
          <p:nvPr>
            <p:ph type="title"/>
          </p:nvPr>
        </p:nvSpPr>
        <p:spPr>
          <a:xfrm>
            <a:off x="1535372" y="4872251"/>
            <a:ext cx="10013709" cy="1030360"/>
          </a:xfrm>
        </p:spPr>
        <p:txBody>
          <a:bodyPr>
            <a:normAutofit/>
          </a:bodyPr>
          <a:lstStyle/>
          <a:p>
            <a:r>
              <a:rPr lang="en-US">
                <a:solidFill>
                  <a:schemeClr val="bg1"/>
                </a:solidFill>
              </a:rPr>
              <a:t>Personal Experiences</a:t>
            </a:r>
          </a:p>
        </p:txBody>
      </p:sp>
      <p:sp>
        <p:nvSpPr>
          <p:cNvPr id="15" name="Rectangle 1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99048C7-D74A-444B-B9E3-5D243027E23A}"/>
              </a:ext>
            </a:extLst>
          </p:cNvPr>
          <p:cNvGraphicFramePr>
            <a:graphicFrameLocks noGrp="1"/>
          </p:cNvGraphicFramePr>
          <p:nvPr>
            <p:ph idx="1"/>
            <p:extLst>
              <p:ext uri="{D42A27DB-BD31-4B8C-83A1-F6EECF244321}">
                <p14:modId xmlns:p14="http://schemas.microsoft.com/office/powerpoint/2010/main" val="4033827717"/>
              </p:ext>
            </p:extLst>
          </p:nvPr>
        </p:nvGraphicFramePr>
        <p:xfrm>
          <a:off x="1714241" y="842928"/>
          <a:ext cx="9834027" cy="3432779"/>
        </p:xfrm>
        <a:graphic>
          <a:graphicData uri="http://schemas.openxmlformats.org/drawingml/2006/table">
            <a:tbl>
              <a:tblPr firstRow="1" bandRow="1">
                <a:tableStyleId>{5C22544A-7EE6-4342-B048-85BDC9FD1C3A}</a:tableStyleId>
              </a:tblPr>
              <a:tblGrid>
                <a:gridCol w="4646276">
                  <a:extLst>
                    <a:ext uri="{9D8B030D-6E8A-4147-A177-3AD203B41FA5}">
                      <a16:colId xmlns:a16="http://schemas.microsoft.com/office/drawing/2014/main" val="3582747917"/>
                    </a:ext>
                  </a:extLst>
                </a:gridCol>
                <a:gridCol w="631449">
                  <a:extLst>
                    <a:ext uri="{9D8B030D-6E8A-4147-A177-3AD203B41FA5}">
                      <a16:colId xmlns:a16="http://schemas.microsoft.com/office/drawing/2014/main" val="514215973"/>
                    </a:ext>
                  </a:extLst>
                </a:gridCol>
                <a:gridCol w="4556302">
                  <a:extLst>
                    <a:ext uri="{9D8B030D-6E8A-4147-A177-3AD203B41FA5}">
                      <a16:colId xmlns:a16="http://schemas.microsoft.com/office/drawing/2014/main" val="918655343"/>
                    </a:ext>
                  </a:extLst>
                </a:gridCol>
              </a:tblGrid>
              <a:tr h="292461">
                <a:tc>
                  <a:txBody>
                    <a:bodyPr/>
                    <a:lstStyle/>
                    <a:p>
                      <a:r>
                        <a:rPr lang="en-US" sz="1300"/>
                        <a:t>Discussion</a:t>
                      </a:r>
                    </a:p>
                  </a:txBody>
                  <a:tcPr marL="66468" marR="66468" marT="33234" marB="33234"/>
                </a:tc>
                <a:tc>
                  <a:txBody>
                    <a:bodyPr/>
                    <a:lstStyle/>
                    <a:p>
                      <a:endParaRPr lang="en-US" sz="1300"/>
                    </a:p>
                  </a:txBody>
                  <a:tcPr marL="66468" marR="66468" marT="33234" marB="33234"/>
                </a:tc>
                <a:tc>
                  <a:txBody>
                    <a:bodyPr/>
                    <a:lstStyle/>
                    <a:p>
                      <a:r>
                        <a:rPr lang="en-US" sz="1300"/>
                        <a:t>Dialogue</a:t>
                      </a:r>
                    </a:p>
                  </a:txBody>
                  <a:tcPr marL="66468" marR="66468" marT="33234" marB="33234"/>
                </a:tc>
                <a:extLst>
                  <a:ext uri="{0D108BD9-81ED-4DB2-BD59-A6C34878D82A}">
                    <a16:rowId xmlns:a16="http://schemas.microsoft.com/office/drawing/2014/main" val="2194437760"/>
                  </a:ext>
                </a:extLst>
              </a:tr>
              <a:tr h="691271">
                <a:tc>
                  <a:txBody>
                    <a:bodyPr/>
                    <a:lstStyle/>
                    <a:p>
                      <a:r>
                        <a:rPr lang="en-US" sz="1300" kern="1200" dirty="0">
                          <a:solidFill>
                            <a:schemeClr val="bg1">
                              <a:lumMod val="65000"/>
                            </a:schemeClr>
                          </a:solidFill>
                          <a:effectLst/>
                          <a:latin typeface="+mn-lt"/>
                          <a:ea typeface="+mn-ea"/>
                          <a:cs typeface="+mn-cs"/>
                        </a:rPr>
                        <a:t>Discussions are often conducted with the assumption of an equal “playing field,” with little or no acknowledgement of status and power differences in the room.</a:t>
                      </a:r>
                      <a:r>
                        <a:rPr lang="en-US" sz="1300" dirty="0">
                          <a:solidFill>
                            <a:schemeClr val="bg1">
                              <a:lumMod val="65000"/>
                            </a:schemeClr>
                          </a:solidFill>
                          <a:effectLst/>
                        </a:rPr>
                        <a:t> </a:t>
                      </a:r>
                      <a:endParaRPr lang="en-US" sz="1300" dirty="0">
                        <a:solidFill>
                          <a:schemeClr val="bg1">
                            <a:lumMod val="65000"/>
                          </a:schemeClr>
                        </a:solidFill>
                      </a:endParaRPr>
                    </a:p>
                  </a:txBody>
                  <a:tcPr marL="66468" marR="66468" marT="33234" marB="33234"/>
                </a:tc>
                <a:tc>
                  <a:txBody>
                    <a:bodyPr/>
                    <a:lstStyle/>
                    <a:p>
                      <a:endParaRPr lang="en-US" sz="1300"/>
                    </a:p>
                  </a:txBody>
                  <a:tcPr marL="66468" marR="66468" marT="33234" marB="33234"/>
                </a:tc>
                <a:tc>
                  <a:txBody>
                    <a:bodyPr/>
                    <a:lstStyle/>
                    <a:p>
                      <a:r>
                        <a:rPr lang="en-US" sz="1300" kern="1200">
                          <a:solidFill>
                            <a:schemeClr val="bg1">
                              <a:lumMod val="65000"/>
                            </a:schemeClr>
                          </a:solidFill>
                          <a:effectLst/>
                          <a:latin typeface="+mn-lt"/>
                          <a:ea typeface="+mn-ea"/>
                          <a:cs typeface="+mn-cs"/>
                        </a:rPr>
                        <a:t>In dialogue, these differences are key elements in both the process and the content of the exchange.</a:t>
                      </a:r>
                      <a:r>
                        <a:rPr lang="en-US" sz="1300">
                          <a:solidFill>
                            <a:schemeClr val="bg1">
                              <a:lumMod val="65000"/>
                            </a:schemeClr>
                          </a:solidFill>
                          <a:effectLst/>
                        </a:rPr>
                        <a:t> </a:t>
                      </a:r>
                      <a:endParaRPr lang="en-US" sz="1300">
                        <a:solidFill>
                          <a:schemeClr val="bg1">
                            <a:lumMod val="65000"/>
                          </a:schemeClr>
                        </a:solidFill>
                      </a:endParaRPr>
                    </a:p>
                  </a:txBody>
                  <a:tcPr marL="66468" marR="66468" marT="33234" marB="33234"/>
                </a:tc>
                <a:extLst>
                  <a:ext uri="{0D108BD9-81ED-4DB2-BD59-A6C34878D82A}">
                    <a16:rowId xmlns:a16="http://schemas.microsoft.com/office/drawing/2014/main" val="3396663338"/>
                  </a:ext>
                </a:extLst>
              </a:tr>
              <a:tr h="1090080">
                <a:tc>
                  <a:txBody>
                    <a:bodyPr/>
                    <a:lstStyle/>
                    <a:p>
                      <a:r>
                        <a:rPr lang="en-US" sz="1300" kern="1200" dirty="0">
                          <a:solidFill>
                            <a:schemeClr val="bg1">
                              <a:lumMod val="65000"/>
                            </a:schemeClr>
                          </a:solidFill>
                          <a:effectLst/>
                          <a:latin typeface="+mn-lt"/>
                          <a:ea typeface="+mn-ea"/>
                          <a:cs typeface="+mn-cs"/>
                        </a:rPr>
                        <a:t>In discussion, emotional responses may be present but are seldom named and may be unwelcome.</a:t>
                      </a:r>
                      <a:r>
                        <a:rPr lang="en-US" sz="1300" dirty="0">
                          <a:solidFill>
                            <a:schemeClr val="bg1">
                              <a:lumMod val="65000"/>
                            </a:schemeClr>
                          </a:solidFill>
                          <a:effectLst/>
                        </a:rPr>
                        <a:t> </a:t>
                      </a:r>
                      <a:endParaRPr lang="en-US" sz="1300" dirty="0">
                        <a:solidFill>
                          <a:schemeClr val="bg1">
                            <a:lumMod val="65000"/>
                          </a:schemeClr>
                        </a:solidFill>
                      </a:endParaRPr>
                    </a:p>
                  </a:txBody>
                  <a:tcPr marL="66468" marR="66468" marT="33234" marB="33234"/>
                </a:tc>
                <a:tc>
                  <a:txBody>
                    <a:bodyPr/>
                    <a:lstStyle/>
                    <a:p>
                      <a:endParaRPr lang="en-US" sz="1300"/>
                    </a:p>
                  </a:txBody>
                  <a:tcPr marL="66468" marR="66468" marT="33234" marB="33234"/>
                </a:tc>
                <a:tc>
                  <a:txBody>
                    <a:bodyPr/>
                    <a:lstStyle/>
                    <a:p>
                      <a:r>
                        <a:rPr lang="en-US" sz="1300" kern="1200" dirty="0">
                          <a:solidFill>
                            <a:schemeClr val="bg1">
                              <a:lumMod val="65000"/>
                            </a:schemeClr>
                          </a:solidFill>
                          <a:effectLst/>
                          <a:latin typeface="+mn-lt"/>
                          <a:ea typeface="+mn-ea"/>
                          <a:cs typeface="+mn-cs"/>
                        </a:rPr>
                        <a:t>In dialogue, emotional responses are honored and highlighted as important information that can be used to deepen our understanding of personal issues, group dynamics, our content, and the implications for our engagement.</a:t>
                      </a:r>
                      <a:r>
                        <a:rPr lang="en-US" sz="1300" dirty="0">
                          <a:solidFill>
                            <a:schemeClr val="bg1">
                              <a:lumMod val="65000"/>
                            </a:schemeClr>
                          </a:solidFill>
                          <a:effectLst/>
                        </a:rPr>
                        <a:t> </a:t>
                      </a:r>
                      <a:endParaRPr lang="en-US" sz="1300" dirty="0">
                        <a:solidFill>
                          <a:schemeClr val="bg1">
                            <a:lumMod val="65000"/>
                          </a:schemeClr>
                        </a:solidFill>
                      </a:endParaRPr>
                    </a:p>
                  </a:txBody>
                  <a:tcPr marL="66468" marR="66468" marT="33234" marB="33234"/>
                </a:tc>
                <a:extLst>
                  <a:ext uri="{0D108BD9-81ED-4DB2-BD59-A6C34878D82A}">
                    <a16:rowId xmlns:a16="http://schemas.microsoft.com/office/drawing/2014/main" val="2311267150"/>
                  </a:ext>
                </a:extLst>
              </a:tr>
              <a:tr h="691271">
                <a:tc>
                  <a:txBody>
                    <a:bodyPr/>
                    <a:lstStyle/>
                    <a:p>
                      <a:r>
                        <a:rPr lang="en-US" sz="1300" kern="1200">
                          <a:solidFill>
                            <a:schemeClr val="dk1"/>
                          </a:solidFill>
                          <a:effectLst/>
                          <a:latin typeface="+mn-lt"/>
                          <a:ea typeface="+mn-ea"/>
                          <a:cs typeface="+mn-cs"/>
                        </a:rPr>
                        <a:t>Individuals may engage in a discussion without an awareness or understanding of how the content is related to the personal experiences of those in the room.</a:t>
                      </a:r>
                      <a:r>
                        <a:rPr lang="en-US" sz="1300">
                          <a:effectLst/>
                        </a:rPr>
                        <a:t> </a:t>
                      </a:r>
                      <a:endParaRPr lang="en-US" sz="1300"/>
                    </a:p>
                  </a:txBody>
                  <a:tcPr marL="66468" marR="66468" marT="33234" marB="33234"/>
                </a:tc>
                <a:tc>
                  <a:txBody>
                    <a:bodyPr/>
                    <a:lstStyle/>
                    <a:p>
                      <a:endParaRPr lang="en-US" sz="1300" dirty="0"/>
                    </a:p>
                  </a:txBody>
                  <a:tcPr marL="66468" marR="66468" marT="33234" marB="33234"/>
                </a:tc>
                <a:tc>
                  <a:txBody>
                    <a:bodyPr/>
                    <a:lstStyle/>
                    <a:p>
                      <a:r>
                        <a:rPr lang="en-US" sz="1300" kern="1200">
                          <a:solidFill>
                            <a:schemeClr val="dk1"/>
                          </a:solidFill>
                          <a:effectLst/>
                          <a:latin typeface="+mn-lt"/>
                          <a:ea typeface="+mn-ea"/>
                          <a:cs typeface="+mn-cs"/>
                        </a:rPr>
                        <a:t>In dialogue, personal experience is one of the key avenues through which participants deepen their understanding of conceptual and political issues.</a:t>
                      </a:r>
                      <a:r>
                        <a:rPr lang="en-US" sz="1300">
                          <a:effectLst/>
                        </a:rPr>
                        <a:t> </a:t>
                      </a:r>
                      <a:endParaRPr lang="en-US" sz="1300"/>
                    </a:p>
                  </a:txBody>
                  <a:tcPr marL="66468" marR="66468" marT="33234" marB="33234"/>
                </a:tc>
                <a:extLst>
                  <a:ext uri="{0D108BD9-81ED-4DB2-BD59-A6C34878D82A}">
                    <a16:rowId xmlns:a16="http://schemas.microsoft.com/office/drawing/2014/main" val="958866626"/>
                  </a:ext>
                </a:extLst>
              </a:tr>
              <a:tr h="332342">
                <a:tc>
                  <a:txBody>
                    <a:bodyPr/>
                    <a:lstStyle/>
                    <a:p>
                      <a:endParaRPr lang="en-US" sz="1300"/>
                    </a:p>
                  </a:txBody>
                  <a:tcPr marL="66468" marR="66468" marT="33234" marB="33234"/>
                </a:tc>
                <a:tc>
                  <a:txBody>
                    <a:bodyPr/>
                    <a:lstStyle/>
                    <a:p>
                      <a:endParaRPr lang="en-US" sz="1300"/>
                    </a:p>
                  </a:txBody>
                  <a:tcPr marL="66468" marR="66468" marT="33234" marB="33234"/>
                </a:tc>
                <a:tc>
                  <a:txBody>
                    <a:bodyPr/>
                    <a:lstStyle/>
                    <a:p>
                      <a:endParaRPr lang="en-US" sz="1300" dirty="0"/>
                    </a:p>
                  </a:txBody>
                  <a:tcPr marL="66468" marR="66468" marT="33234" marB="33234"/>
                </a:tc>
                <a:extLst>
                  <a:ext uri="{0D108BD9-81ED-4DB2-BD59-A6C34878D82A}">
                    <a16:rowId xmlns:a16="http://schemas.microsoft.com/office/drawing/2014/main" val="4176101254"/>
                  </a:ext>
                </a:extLst>
              </a:tr>
            </a:tbl>
          </a:graphicData>
        </a:graphic>
      </p:graphicFrame>
      <p:sp>
        <p:nvSpPr>
          <p:cNvPr id="10" name="Left-Right Arrow 9">
            <a:extLst>
              <a:ext uri="{FF2B5EF4-FFF2-40B4-BE49-F238E27FC236}">
                <a16:creationId xmlns:a16="http://schemas.microsoft.com/office/drawing/2014/main" id="{7D7540C7-691F-8744-8CCF-2AC3ADDCC7D2}"/>
              </a:ext>
            </a:extLst>
          </p:cNvPr>
          <p:cNvSpPr/>
          <p:nvPr/>
        </p:nvSpPr>
        <p:spPr>
          <a:xfrm>
            <a:off x="6402786" y="3311912"/>
            <a:ext cx="457200" cy="2341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3EF4805F-2E71-D343-80B2-0600AF33B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4120640"/>
      </p:ext>
    </p:extLst>
  </p:cSld>
  <p:clrMapOvr>
    <a:masterClrMapping/>
  </p:clrMapOvr>
  <mc:AlternateContent xmlns:mc="http://schemas.openxmlformats.org/markup-compatibility/2006">
    <mc:Choice xmlns:p14="http://schemas.microsoft.com/office/powerpoint/2010/main" Requires="p14">
      <p:transition spd="slow" p14:dur="2000" advTm="23211"/>
    </mc:Choice>
    <mc:Fallback>
      <p:transition spd="slow" advTm="2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138E-BB46-D246-889A-1721E7ADDDD6}"/>
              </a:ext>
            </a:extLst>
          </p:cNvPr>
          <p:cNvSpPr>
            <a:spLocks noGrp="1"/>
          </p:cNvSpPr>
          <p:nvPr>
            <p:ph type="title"/>
          </p:nvPr>
        </p:nvSpPr>
        <p:spPr>
          <a:xfrm>
            <a:off x="1535372" y="4872251"/>
            <a:ext cx="10013709" cy="1030360"/>
          </a:xfrm>
        </p:spPr>
        <p:txBody>
          <a:bodyPr>
            <a:normAutofit/>
          </a:bodyPr>
          <a:lstStyle/>
          <a:p>
            <a:r>
              <a:rPr lang="en-US">
                <a:solidFill>
                  <a:schemeClr val="bg1"/>
                </a:solidFill>
              </a:rPr>
              <a:t>Making Mistakes</a:t>
            </a:r>
          </a:p>
        </p:txBody>
      </p:sp>
      <p:sp>
        <p:nvSpPr>
          <p:cNvPr id="15" name="Rectangle 1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99048C7-D74A-444B-B9E3-5D243027E23A}"/>
              </a:ext>
            </a:extLst>
          </p:cNvPr>
          <p:cNvGraphicFramePr>
            <a:graphicFrameLocks noGrp="1"/>
          </p:cNvGraphicFramePr>
          <p:nvPr>
            <p:ph idx="1"/>
            <p:extLst>
              <p:ext uri="{D42A27DB-BD31-4B8C-83A1-F6EECF244321}">
                <p14:modId xmlns:p14="http://schemas.microsoft.com/office/powerpoint/2010/main" val="1333821251"/>
              </p:ext>
            </p:extLst>
          </p:nvPr>
        </p:nvGraphicFramePr>
        <p:xfrm>
          <a:off x="1714241" y="888224"/>
          <a:ext cx="9834028" cy="3160320"/>
        </p:xfrm>
        <a:graphic>
          <a:graphicData uri="http://schemas.openxmlformats.org/drawingml/2006/table">
            <a:tbl>
              <a:tblPr firstRow="1" bandRow="1">
                <a:tableStyleId>{5C22544A-7EE6-4342-B048-85BDC9FD1C3A}</a:tableStyleId>
              </a:tblPr>
              <a:tblGrid>
                <a:gridCol w="4645938">
                  <a:extLst>
                    <a:ext uri="{9D8B030D-6E8A-4147-A177-3AD203B41FA5}">
                      <a16:colId xmlns:a16="http://schemas.microsoft.com/office/drawing/2014/main" val="3582747917"/>
                    </a:ext>
                  </a:extLst>
                </a:gridCol>
                <a:gridCol w="582957">
                  <a:extLst>
                    <a:ext uri="{9D8B030D-6E8A-4147-A177-3AD203B41FA5}">
                      <a16:colId xmlns:a16="http://schemas.microsoft.com/office/drawing/2014/main" val="514215973"/>
                    </a:ext>
                  </a:extLst>
                </a:gridCol>
                <a:gridCol w="4605133">
                  <a:extLst>
                    <a:ext uri="{9D8B030D-6E8A-4147-A177-3AD203B41FA5}">
                      <a16:colId xmlns:a16="http://schemas.microsoft.com/office/drawing/2014/main" val="918655343"/>
                    </a:ext>
                  </a:extLst>
                </a:gridCol>
              </a:tblGrid>
              <a:tr h="270001">
                <a:tc>
                  <a:txBody>
                    <a:bodyPr/>
                    <a:lstStyle/>
                    <a:p>
                      <a:r>
                        <a:rPr lang="en-US" sz="1200"/>
                        <a:t>Discussion</a:t>
                      </a:r>
                    </a:p>
                  </a:txBody>
                  <a:tcPr marL="61364" marR="61364" marT="30682" marB="30682"/>
                </a:tc>
                <a:tc>
                  <a:txBody>
                    <a:bodyPr/>
                    <a:lstStyle/>
                    <a:p>
                      <a:endParaRPr lang="en-US" sz="1200"/>
                    </a:p>
                  </a:txBody>
                  <a:tcPr marL="61364" marR="61364" marT="30682" marB="30682"/>
                </a:tc>
                <a:tc>
                  <a:txBody>
                    <a:bodyPr/>
                    <a:lstStyle/>
                    <a:p>
                      <a:r>
                        <a:rPr lang="en-US" sz="1200"/>
                        <a:t>Dialogue</a:t>
                      </a:r>
                    </a:p>
                  </a:txBody>
                  <a:tcPr marL="61364" marR="61364" marT="30682" marB="30682"/>
                </a:tc>
                <a:extLst>
                  <a:ext uri="{0D108BD9-81ED-4DB2-BD59-A6C34878D82A}">
                    <a16:rowId xmlns:a16="http://schemas.microsoft.com/office/drawing/2014/main" val="2194437760"/>
                  </a:ext>
                </a:extLst>
              </a:tr>
              <a:tr h="638185">
                <a:tc>
                  <a:txBody>
                    <a:bodyPr/>
                    <a:lstStyle/>
                    <a:p>
                      <a:r>
                        <a:rPr lang="en-US" sz="1200" kern="1200">
                          <a:solidFill>
                            <a:schemeClr val="bg1">
                              <a:lumMod val="65000"/>
                            </a:schemeClr>
                          </a:solidFill>
                          <a:effectLst/>
                          <a:latin typeface="+mn-lt"/>
                          <a:ea typeface="+mn-ea"/>
                          <a:cs typeface="+mn-cs"/>
                        </a:rPr>
                        <a:t>Discussions are often conducted with the assumption of an equal “playing field,” with little or no acknowledgement of status and power differences in the room.</a:t>
                      </a:r>
                      <a:r>
                        <a:rPr lang="en-US" sz="1200">
                          <a:solidFill>
                            <a:schemeClr val="bg1">
                              <a:lumMod val="65000"/>
                            </a:schemeClr>
                          </a:solidFill>
                          <a:effectLst/>
                        </a:rPr>
                        <a:t> </a:t>
                      </a:r>
                      <a:endParaRPr lang="en-US" sz="1200">
                        <a:solidFill>
                          <a:schemeClr val="bg1">
                            <a:lumMod val="65000"/>
                          </a:schemeClr>
                        </a:solidFill>
                      </a:endParaRPr>
                    </a:p>
                  </a:txBody>
                  <a:tcPr marL="61364" marR="61364" marT="30682" marB="30682"/>
                </a:tc>
                <a:tc>
                  <a:txBody>
                    <a:bodyPr/>
                    <a:lstStyle/>
                    <a:p>
                      <a:endParaRPr lang="en-US" sz="1200"/>
                    </a:p>
                  </a:txBody>
                  <a:tcPr marL="61364" marR="61364" marT="30682" marB="30682"/>
                </a:tc>
                <a:tc>
                  <a:txBody>
                    <a:bodyPr/>
                    <a:lstStyle/>
                    <a:p>
                      <a:r>
                        <a:rPr lang="en-US" sz="1200" kern="1200">
                          <a:solidFill>
                            <a:schemeClr val="bg1">
                              <a:lumMod val="65000"/>
                            </a:schemeClr>
                          </a:solidFill>
                          <a:effectLst/>
                          <a:latin typeface="+mn-lt"/>
                          <a:ea typeface="+mn-ea"/>
                          <a:cs typeface="+mn-cs"/>
                        </a:rPr>
                        <a:t>In dialogue, these differences are key elements in both the process and the content of the exchange.</a:t>
                      </a:r>
                      <a:r>
                        <a:rPr lang="en-US" sz="1200">
                          <a:solidFill>
                            <a:schemeClr val="bg1">
                              <a:lumMod val="65000"/>
                            </a:schemeClr>
                          </a:solidFill>
                          <a:effectLst/>
                        </a:rPr>
                        <a:t> </a:t>
                      </a:r>
                      <a:endParaRPr lang="en-US" sz="1200">
                        <a:solidFill>
                          <a:schemeClr val="bg1">
                            <a:lumMod val="65000"/>
                          </a:schemeClr>
                        </a:solidFill>
                      </a:endParaRPr>
                    </a:p>
                  </a:txBody>
                  <a:tcPr marL="61364" marR="61364" marT="30682" marB="30682"/>
                </a:tc>
                <a:extLst>
                  <a:ext uri="{0D108BD9-81ED-4DB2-BD59-A6C34878D82A}">
                    <a16:rowId xmlns:a16="http://schemas.microsoft.com/office/drawing/2014/main" val="3396663338"/>
                  </a:ext>
                </a:extLst>
              </a:tr>
              <a:tr h="822276">
                <a:tc>
                  <a:txBody>
                    <a:bodyPr/>
                    <a:lstStyle/>
                    <a:p>
                      <a:r>
                        <a:rPr lang="en-US" sz="1200" kern="1200">
                          <a:solidFill>
                            <a:schemeClr val="bg1">
                              <a:lumMod val="65000"/>
                            </a:schemeClr>
                          </a:solidFill>
                          <a:effectLst/>
                          <a:latin typeface="+mn-lt"/>
                          <a:ea typeface="+mn-ea"/>
                          <a:cs typeface="+mn-cs"/>
                        </a:rPr>
                        <a:t>In discussion, emotional responses may be present but are seldom named and may be unwelcome.</a:t>
                      </a:r>
                      <a:r>
                        <a:rPr lang="en-US" sz="1200">
                          <a:solidFill>
                            <a:schemeClr val="bg1">
                              <a:lumMod val="65000"/>
                            </a:schemeClr>
                          </a:solidFill>
                          <a:effectLst/>
                        </a:rPr>
                        <a:t> </a:t>
                      </a:r>
                      <a:endParaRPr lang="en-US" sz="1200">
                        <a:solidFill>
                          <a:schemeClr val="bg1">
                            <a:lumMod val="65000"/>
                          </a:schemeClr>
                        </a:solidFill>
                      </a:endParaRPr>
                    </a:p>
                  </a:txBody>
                  <a:tcPr marL="61364" marR="61364" marT="30682" marB="30682"/>
                </a:tc>
                <a:tc>
                  <a:txBody>
                    <a:bodyPr/>
                    <a:lstStyle/>
                    <a:p>
                      <a:endParaRPr lang="en-US" sz="1200"/>
                    </a:p>
                  </a:txBody>
                  <a:tcPr marL="61364" marR="61364" marT="30682" marB="30682"/>
                </a:tc>
                <a:tc>
                  <a:txBody>
                    <a:bodyPr/>
                    <a:lstStyle/>
                    <a:p>
                      <a:r>
                        <a:rPr lang="en-US" sz="1200" kern="1200">
                          <a:solidFill>
                            <a:schemeClr val="bg1">
                              <a:lumMod val="65000"/>
                            </a:schemeClr>
                          </a:solidFill>
                          <a:effectLst/>
                          <a:latin typeface="+mn-lt"/>
                          <a:ea typeface="+mn-ea"/>
                          <a:cs typeface="+mn-cs"/>
                        </a:rPr>
                        <a:t>In dialogue, emotional responses are honored and highlighted as important information that can be used to deepen our understanding of personal issues, group dynamics, our content, and the implications for our engagement.</a:t>
                      </a:r>
                      <a:r>
                        <a:rPr lang="en-US" sz="1200">
                          <a:solidFill>
                            <a:schemeClr val="bg1">
                              <a:lumMod val="65000"/>
                            </a:schemeClr>
                          </a:solidFill>
                          <a:effectLst/>
                        </a:rPr>
                        <a:t> </a:t>
                      </a:r>
                      <a:endParaRPr lang="en-US" sz="1200">
                        <a:solidFill>
                          <a:schemeClr val="bg1">
                            <a:lumMod val="65000"/>
                          </a:schemeClr>
                        </a:solidFill>
                      </a:endParaRPr>
                    </a:p>
                  </a:txBody>
                  <a:tcPr marL="61364" marR="61364" marT="30682" marB="30682"/>
                </a:tc>
                <a:extLst>
                  <a:ext uri="{0D108BD9-81ED-4DB2-BD59-A6C34878D82A}">
                    <a16:rowId xmlns:a16="http://schemas.microsoft.com/office/drawing/2014/main" val="2311267150"/>
                  </a:ext>
                </a:extLst>
              </a:tr>
              <a:tr h="638185">
                <a:tc>
                  <a:txBody>
                    <a:bodyPr/>
                    <a:lstStyle/>
                    <a:p>
                      <a:r>
                        <a:rPr lang="en-US" sz="1200" kern="1200" dirty="0">
                          <a:solidFill>
                            <a:schemeClr val="bg1">
                              <a:lumMod val="65000"/>
                            </a:schemeClr>
                          </a:solidFill>
                          <a:effectLst/>
                          <a:latin typeface="+mn-lt"/>
                          <a:ea typeface="+mn-ea"/>
                          <a:cs typeface="+mn-cs"/>
                        </a:rPr>
                        <a:t>Individuals may engage in a discussion without an awareness or understanding of how the content is related to the personal experiences of those in the room.</a:t>
                      </a:r>
                      <a:r>
                        <a:rPr lang="en-US" sz="1200" dirty="0">
                          <a:solidFill>
                            <a:schemeClr val="bg1">
                              <a:lumMod val="65000"/>
                            </a:schemeClr>
                          </a:solidFill>
                          <a:effectLst/>
                        </a:rPr>
                        <a:t> </a:t>
                      </a:r>
                      <a:endParaRPr lang="en-US" sz="1200" dirty="0">
                        <a:solidFill>
                          <a:schemeClr val="bg1">
                            <a:lumMod val="65000"/>
                          </a:schemeClr>
                        </a:solidFill>
                      </a:endParaRPr>
                    </a:p>
                  </a:txBody>
                  <a:tcPr marL="61364" marR="61364" marT="30682" marB="30682"/>
                </a:tc>
                <a:tc>
                  <a:txBody>
                    <a:bodyPr/>
                    <a:lstStyle/>
                    <a:p>
                      <a:endParaRPr lang="en-US" sz="1200"/>
                    </a:p>
                  </a:txBody>
                  <a:tcPr marL="61364" marR="61364" marT="30682" marB="30682"/>
                </a:tc>
                <a:tc>
                  <a:txBody>
                    <a:bodyPr/>
                    <a:lstStyle/>
                    <a:p>
                      <a:r>
                        <a:rPr lang="en-US" sz="1200" kern="1200" dirty="0">
                          <a:solidFill>
                            <a:schemeClr val="bg1">
                              <a:lumMod val="65000"/>
                            </a:schemeClr>
                          </a:solidFill>
                          <a:effectLst/>
                          <a:latin typeface="+mn-lt"/>
                          <a:ea typeface="+mn-ea"/>
                          <a:cs typeface="+mn-cs"/>
                        </a:rPr>
                        <a:t>In dialogue, personal experience is one of the key avenues through which participants deepen their understanding of conceptual and political issues.</a:t>
                      </a:r>
                      <a:r>
                        <a:rPr lang="en-US" sz="1200" dirty="0">
                          <a:solidFill>
                            <a:schemeClr val="bg1">
                              <a:lumMod val="65000"/>
                            </a:schemeClr>
                          </a:solidFill>
                          <a:effectLst/>
                        </a:rPr>
                        <a:t> </a:t>
                      </a:r>
                      <a:endParaRPr lang="en-US" sz="1200" dirty="0">
                        <a:solidFill>
                          <a:schemeClr val="bg1">
                            <a:lumMod val="65000"/>
                          </a:schemeClr>
                        </a:solidFill>
                      </a:endParaRPr>
                    </a:p>
                  </a:txBody>
                  <a:tcPr marL="61364" marR="61364" marT="30682" marB="30682"/>
                </a:tc>
                <a:extLst>
                  <a:ext uri="{0D108BD9-81ED-4DB2-BD59-A6C34878D82A}">
                    <a16:rowId xmlns:a16="http://schemas.microsoft.com/office/drawing/2014/main" val="958866626"/>
                  </a:ext>
                </a:extLst>
              </a:tr>
              <a:tr h="638185">
                <a:tc>
                  <a:txBody>
                    <a:bodyPr/>
                    <a:lstStyle/>
                    <a:p>
                      <a:r>
                        <a:rPr lang="en-US" sz="1200" kern="1200">
                          <a:solidFill>
                            <a:schemeClr val="dk1"/>
                          </a:solidFill>
                          <a:effectLst/>
                          <a:latin typeface="+mn-lt"/>
                          <a:ea typeface="+mn-ea"/>
                          <a:cs typeface="+mn-cs"/>
                        </a:rPr>
                        <a:t>The goal of individual contributions to discussion is to say the “right” (intelligent, polished, etc.) thing.</a:t>
                      </a:r>
                      <a:r>
                        <a:rPr lang="en-US" sz="1200">
                          <a:effectLst/>
                        </a:rPr>
                        <a:t> </a:t>
                      </a:r>
                      <a:endParaRPr lang="en-US" sz="1200"/>
                    </a:p>
                  </a:txBody>
                  <a:tcPr marL="61364" marR="61364" marT="30682" marB="30682"/>
                </a:tc>
                <a:tc>
                  <a:txBody>
                    <a:bodyPr/>
                    <a:lstStyle/>
                    <a:p>
                      <a:endParaRPr lang="en-US" sz="1200" dirty="0"/>
                    </a:p>
                  </a:txBody>
                  <a:tcPr marL="61364" marR="61364" marT="30682" marB="30682"/>
                </a:tc>
                <a:tc>
                  <a:txBody>
                    <a:bodyPr/>
                    <a:lstStyle/>
                    <a:p>
                      <a:r>
                        <a:rPr lang="en-US" sz="1200" kern="1200" dirty="0">
                          <a:solidFill>
                            <a:schemeClr val="dk1"/>
                          </a:solidFill>
                          <a:effectLst/>
                          <a:latin typeface="+mn-lt"/>
                          <a:ea typeface="+mn-ea"/>
                          <a:cs typeface="+mn-cs"/>
                        </a:rPr>
                        <a:t>In dialogue, our mistakes, biases, and shortsightedness can sometimes be the most important thing we have to offer to the process of bringing about personal and social change.</a:t>
                      </a:r>
                      <a:r>
                        <a:rPr lang="en-US" sz="1200" dirty="0">
                          <a:effectLst/>
                        </a:rPr>
                        <a:t> </a:t>
                      </a:r>
                      <a:endParaRPr lang="en-US" sz="1200" dirty="0"/>
                    </a:p>
                  </a:txBody>
                  <a:tcPr marL="61364" marR="61364" marT="30682" marB="30682"/>
                </a:tc>
                <a:extLst>
                  <a:ext uri="{0D108BD9-81ED-4DB2-BD59-A6C34878D82A}">
                    <a16:rowId xmlns:a16="http://schemas.microsoft.com/office/drawing/2014/main" val="4176101254"/>
                  </a:ext>
                </a:extLst>
              </a:tr>
            </a:tbl>
          </a:graphicData>
        </a:graphic>
      </p:graphicFrame>
      <p:sp>
        <p:nvSpPr>
          <p:cNvPr id="10" name="Left-Right Arrow 9">
            <a:extLst>
              <a:ext uri="{FF2B5EF4-FFF2-40B4-BE49-F238E27FC236}">
                <a16:creationId xmlns:a16="http://schemas.microsoft.com/office/drawing/2014/main" id="{8302ECD8-954D-664F-929F-FE2DCD5F2D45}"/>
              </a:ext>
            </a:extLst>
          </p:cNvPr>
          <p:cNvSpPr/>
          <p:nvPr/>
        </p:nvSpPr>
        <p:spPr>
          <a:xfrm>
            <a:off x="6402786" y="3590692"/>
            <a:ext cx="457200" cy="2341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5C0BDA5F-7152-9D4D-B026-ABADF527E7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35479814"/>
      </p:ext>
    </p:extLst>
  </p:cSld>
  <p:clrMapOvr>
    <a:masterClrMapping/>
  </p:clrMapOvr>
  <mc:AlternateContent xmlns:mc="http://schemas.openxmlformats.org/markup-compatibility/2006">
    <mc:Choice xmlns:p14="http://schemas.microsoft.com/office/powerpoint/2010/main" Requires="p14">
      <p:transition spd="slow" p14:dur="2000" advTm="46029"/>
    </mc:Choice>
    <mc:Fallback>
      <p:transition spd="slow" advTm="4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Consider WHO is in the space and what they bring to the dialogue.</a:t>
            </a:r>
            <a:endParaRPr lang="en-US" sz="2400" dirty="0"/>
          </a:p>
          <a:p>
            <a:pPr marL="285750" indent="-285750">
              <a:buFont typeface="Arial" panose="020B0604020202020204" pitchFamily="34" charset="0"/>
              <a:buChar char="•"/>
            </a:pPr>
            <a:r>
              <a:rPr lang="en-US" sz="1700" dirty="0"/>
              <a:t>Notice who has social power, what the different social groups are, and how different experiences and perspectives shape the space.</a:t>
            </a:r>
          </a:p>
          <a:p>
            <a:pPr marL="285750" indent="-285750">
              <a:buFont typeface="Arial" panose="020B0604020202020204" pitchFamily="34" charset="0"/>
              <a:buChar char="•"/>
            </a:pPr>
            <a:r>
              <a:rPr lang="en-US" sz="1700" dirty="0"/>
              <a:t>Which group(s) are missing from the conversation? Which perspectives would help balance the input on the issue(s)?</a:t>
            </a:r>
          </a:p>
          <a:p>
            <a:pPr marL="285750" indent="-285750">
              <a:buFont typeface="Arial" panose="020B0604020202020204" pitchFamily="34" charset="0"/>
              <a:buChar char="•"/>
            </a:pPr>
            <a:r>
              <a:rPr lang="en-US" sz="1700" dirty="0"/>
              <a:t>Emphasize that groups are not monolithic; within groups there is diversity.</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lstStyle/>
          <a:p>
            <a:endParaRPr lang="en-US"/>
          </a:p>
        </p:txBody>
      </p:sp>
      <p:pic>
        <p:nvPicPr>
          <p:cNvPr id="5" name="Audio 4">
            <a:hlinkClick r:id="" action="ppaction://media"/>
            <a:extLst>
              <a:ext uri="{FF2B5EF4-FFF2-40B4-BE49-F238E27FC236}">
                <a16:creationId xmlns:a16="http://schemas.microsoft.com/office/drawing/2014/main" id="{32DB34B0-4DB7-A342-B9E8-66D98C12B7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28242644"/>
      </p:ext>
    </p:extLst>
  </p:cSld>
  <p:clrMapOvr>
    <a:masterClrMapping/>
  </p:clrMapOvr>
  <mc:AlternateContent xmlns:mc="http://schemas.openxmlformats.org/markup-compatibility/2006">
    <mc:Choice xmlns:p14="http://schemas.microsoft.com/office/powerpoint/2010/main" Requires="p14">
      <p:transition spd="slow" p14:dur="2000" advTm="49409"/>
    </mc:Choice>
    <mc:Fallback>
      <p:transition spd="slow" advTm="4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Consider WHO is in the space and what they bring to the dialogue.</a:t>
            </a:r>
            <a:endParaRPr lang="en-US" sz="2400" dirty="0"/>
          </a:p>
          <a:p>
            <a:pPr marL="285750" indent="-285750">
              <a:buFont typeface="Arial" panose="020B0604020202020204" pitchFamily="34" charset="0"/>
              <a:buChar char="•"/>
            </a:pPr>
            <a:r>
              <a:rPr lang="en-US" sz="1700" dirty="0"/>
              <a:t>Notice who has social power, what the different social groups are, and how different experiences and perspectives shape the space.</a:t>
            </a:r>
          </a:p>
          <a:p>
            <a:pPr marL="285750" indent="-285750">
              <a:buFont typeface="Arial" panose="020B0604020202020204" pitchFamily="34" charset="0"/>
              <a:buChar char="•"/>
            </a:pPr>
            <a:r>
              <a:rPr lang="en-US" sz="1700" dirty="0"/>
              <a:t>Which group(s) are missing from the conversation? Which perspectives would help balance the input on the issue(s)?</a:t>
            </a:r>
          </a:p>
          <a:p>
            <a:pPr marL="285750" indent="-285750">
              <a:buFont typeface="Arial" panose="020B0604020202020204" pitchFamily="34" charset="0"/>
              <a:buChar char="•"/>
            </a:pPr>
            <a:r>
              <a:rPr lang="en-US" sz="1700" dirty="0"/>
              <a:t>Emphasize that groups are not monolithic; within groups there is diversity.</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normAutofit/>
          </a:bodyPr>
          <a:lstStyle/>
          <a:p>
            <a:r>
              <a:rPr lang="en-US" sz="2400" b="1" dirty="0">
                <a:solidFill>
                  <a:schemeClr val="accent2"/>
                </a:solidFill>
              </a:rPr>
              <a:t>Which voices are missing in this conversation?</a:t>
            </a:r>
          </a:p>
        </p:txBody>
      </p:sp>
      <p:pic>
        <p:nvPicPr>
          <p:cNvPr id="5" name="Audio 4">
            <a:hlinkClick r:id="" action="ppaction://media"/>
            <a:extLst>
              <a:ext uri="{FF2B5EF4-FFF2-40B4-BE49-F238E27FC236}">
                <a16:creationId xmlns:a16="http://schemas.microsoft.com/office/drawing/2014/main" id="{3CC5752D-1425-3948-80B4-81BB9A722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7539551"/>
      </p:ext>
    </p:extLst>
  </p:cSld>
  <p:clrMapOvr>
    <a:masterClrMapping/>
  </p:clrMapOvr>
  <mc:AlternateContent xmlns:mc="http://schemas.openxmlformats.org/markup-compatibility/2006">
    <mc:Choice xmlns:p14="http://schemas.microsoft.com/office/powerpoint/2010/main" Requires="p14">
      <p:transition spd="slow" p14:dur="2000" advTm="16344"/>
    </mc:Choice>
    <mc:Fallback>
      <p:transition spd="slow"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Consider the biases of “academic spaces”.</a:t>
            </a:r>
            <a:endParaRPr lang="en-US" sz="2400" dirty="0"/>
          </a:p>
          <a:p>
            <a:pPr marL="285750" indent="-285750">
              <a:buFont typeface="Arial" panose="020B0604020202020204" pitchFamily="34" charset="0"/>
              <a:buChar char="•"/>
            </a:pPr>
            <a:r>
              <a:rPr lang="en-US" sz="1700" dirty="0"/>
              <a:t>Academic spaces tend to be direct in communication style, emotionally reserved, and value objectivity – defined as un-emotional and fact-based. </a:t>
            </a:r>
          </a:p>
          <a:p>
            <a:pPr marL="285750" indent="-285750">
              <a:buFont typeface="Arial" panose="020B0604020202020204" pitchFamily="34" charset="0"/>
              <a:buChar char="•"/>
            </a:pPr>
            <a:r>
              <a:rPr lang="en-US" sz="1700" dirty="0"/>
              <a:t>Recognize emotions as a valued type of input into the dialogue.</a:t>
            </a:r>
          </a:p>
          <a:p>
            <a:pPr marL="285750" indent="-285750">
              <a:buFont typeface="Arial" panose="020B0604020202020204" pitchFamily="34" charset="0"/>
              <a:buChar char="•"/>
            </a:pPr>
            <a:r>
              <a:rPr lang="en-US" sz="1700" dirty="0"/>
              <a:t>Discerning “facts” has become more difficult as accusations of “fake news” pervades social media.</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lstStyle/>
          <a:p>
            <a:endParaRPr lang="en-US"/>
          </a:p>
        </p:txBody>
      </p:sp>
      <p:pic>
        <p:nvPicPr>
          <p:cNvPr id="5" name="Audio 4">
            <a:hlinkClick r:id="" action="ppaction://media"/>
            <a:extLst>
              <a:ext uri="{FF2B5EF4-FFF2-40B4-BE49-F238E27FC236}">
                <a16:creationId xmlns:a16="http://schemas.microsoft.com/office/drawing/2014/main" id="{DC85D27E-5B52-1D4C-99E1-CBE9C0D1AC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53149690"/>
      </p:ext>
    </p:extLst>
  </p:cSld>
  <p:clrMapOvr>
    <a:masterClrMapping/>
  </p:clrMapOvr>
  <mc:AlternateContent xmlns:mc="http://schemas.openxmlformats.org/markup-compatibility/2006">
    <mc:Choice xmlns:p14="http://schemas.microsoft.com/office/powerpoint/2010/main" Requires="p14">
      <p:transition spd="slow" p14:dur="2000" advTm="59667"/>
    </mc:Choice>
    <mc:Fallback>
      <p:transition spd="slow" advTm="5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Understand the biases of “academic spaces”.</a:t>
            </a:r>
            <a:endParaRPr lang="en-US" sz="2400" dirty="0"/>
          </a:p>
          <a:p>
            <a:pPr marL="285750" indent="-285750">
              <a:buFont typeface="Arial" panose="020B0604020202020204" pitchFamily="34" charset="0"/>
              <a:buChar char="•"/>
            </a:pPr>
            <a:r>
              <a:rPr lang="en-US" sz="1700" dirty="0"/>
              <a:t>Academic spaces tend to be direct, emotionally reserved, and value objectivity – defined as un-emotional and fact-based. </a:t>
            </a:r>
          </a:p>
          <a:p>
            <a:pPr marL="285750" indent="-285750">
              <a:buFont typeface="Arial" panose="020B0604020202020204" pitchFamily="34" charset="0"/>
              <a:buChar char="•"/>
            </a:pPr>
            <a:r>
              <a:rPr lang="en-US" sz="1700" dirty="0"/>
              <a:t>Recognize emotions as a valued type of input into the dialogue.</a:t>
            </a:r>
          </a:p>
          <a:p>
            <a:pPr marL="285750" indent="-285750">
              <a:buFont typeface="Arial" panose="020B0604020202020204" pitchFamily="34" charset="0"/>
              <a:buChar char="•"/>
            </a:pPr>
            <a:r>
              <a:rPr lang="en-US" sz="1700" dirty="0"/>
              <a:t>Discerning “facts” has become more difficult as accusations of “fake news” pervades social media.</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normAutofit fontScale="92500" lnSpcReduction="20000"/>
          </a:bodyPr>
          <a:lstStyle/>
          <a:p>
            <a:r>
              <a:rPr lang="en-US" b="1" dirty="0">
                <a:solidFill>
                  <a:schemeClr val="accent2"/>
                </a:solidFill>
              </a:rPr>
              <a:t>How can we appropriately value emotions, expressive input, personal narrative, and how do we discern of facts and fakes? </a:t>
            </a:r>
          </a:p>
        </p:txBody>
      </p:sp>
      <p:pic>
        <p:nvPicPr>
          <p:cNvPr id="5" name="Audio 4">
            <a:hlinkClick r:id="" action="ppaction://media"/>
            <a:extLst>
              <a:ext uri="{FF2B5EF4-FFF2-40B4-BE49-F238E27FC236}">
                <a16:creationId xmlns:a16="http://schemas.microsoft.com/office/drawing/2014/main" id="{8BDCD609-B526-8C4F-9F12-598B9CC3A9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2850370"/>
      </p:ext>
    </p:extLst>
  </p:cSld>
  <p:clrMapOvr>
    <a:masterClrMapping/>
  </p:clrMapOvr>
  <mc:AlternateContent xmlns:mc="http://schemas.openxmlformats.org/markup-compatibility/2006">
    <mc:Choice xmlns:p14="http://schemas.microsoft.com/office/powerpoint/2010/main" Requires="p14">
      <p:transition spd="slow" p14:dur="2000" advTm="16082"/>
    </mc:Choice>
    <mc:Fallback>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Seek out training opportunities</a:t>
            </a:r>
            <a:endParaRPr lang="en-US" sz="2400" dirty="0"/>
          </a:p>
          <a:p>
            <a:pPr marL="285750" indent="-285750">
              <a:buFont typeface="Arial" panose="020B0604020202020204" pitchFamily="34" charset="0"/>
              <a:buChar char="•"/>
            </a:pPr>
            <a:r>
              <a:rPr lang="en-US" sz="1700" dirty="0"/>
              <a:t>Intergroup Dialogue. </a:t>
            </a:r>
          </a:p>
          <a:p>
            <a:pPr marL="285750" indent="-285750">
              <a:buFont typeface="Arial" panose="020B0604020202020204" pitchFamily="34" charset="0"/>
              <a:buChar char="•"/>
            </a:pPr>
            <a:r>
              <a:rPr lang="en-US" sz="1700" dirty="0"/>
              <a:t>Restorative Justice Circles.</a:t>
            </a:r>
          </a:p>
          <a:p>
            <a:pPr marL="285750" indent="-285750">
              <a:buFont typeface="Arial" panose="020B0604020202020204" pitchFamily="34" charset="0"/>
              <a:buChar char="•"/>
            </a:pPr>
            <a:r>
              <a:rPr lang="en-US" sz="1700" dirty="0" err="1"/>
              <a:t>StoryTables</a:t>
            </a:r>
            <a:r>
              <a:rPr lang="en-US" sz="1700" dirty="0"/>
              <a:t>.</a:t>
            </a:r>
          </a:p>
          <a:p>
            <a:pPr marL="285750" indent="-285750">
              <a:buFont typeface="Arial" panose="020B0604020202020204" pitchFamily="34" charset="0"/>
              <a:buChar char="•"/>
            </a:pPr>
            <a:r>
              <a:rPr lang="en-US" sz="1700" dirty="0"/>
              <a:t>Colossian Way.</a:t>
            </a:r>
          </a:p>
          <a:p>
            <a:pPr marL="285750" indent="-285750">
              <a:buFont typeface="Arial" panose="020B0604020202020204" pitchFamily="34" charset="0"/>
              <a:buChar char="•"/>
            </a:pPr>
            <a:r>
              <a:rPr lang="en-US" sz="1700" dirty="0"/>
              <a:t>Our Community Listens.</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lstStyle/>
          <a:p>
            <a:endParaRPr lang="en-US"/>
          </a:p>
        </p:txBody>
      </p:sp>
      <p:pic>
        <p:nvPicPr>
          <p:cNvPr id="5" name="Audio 4">
            <a:hlinkClick r:id="" action="ppaction://media"/>
            <a:extLst>
              <a:ext uri="{FF2B5EF4-FFF2-40B4-BE49-F238E27FC236}">
                <a16:creationId xmlns:a16="http://schemas.microsoft.com/office/drawing/2014/main" id="{AF3BA56A-EF81-4245-88CC-42AA88C8D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5358801"/>
      </p:ext>
    </p:extLst>
  </p:cSld>
  <p:clrMapOvr>
    <a:masterClrMapping/>
  </p:clrMapOvr>
  <mc:AlternateContent xmlns:mc="http://schemas.openxmlformats.org/markup-compatibility/2006">
    <mc:Choice xmlns:p14="http://schemas.microsoft.com/office/powerpoint/2010/main" Requires="p14">
      <p:transition spd="slow" p14:dur="2000" advTm="37984"/>
    </mc:Choice>
    <mc:Fallback>
      <p:transition spd="slow" advTm="3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5" name="Rectangle 1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62C741E-1B73-4EAE-8523-FF16315DB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890A173-5DFF-4238-960D-46429DC14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7953"/>
            <a:ext cx="7508839" cy="5446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AF1E48-572F-AA44-9ECC-00EBCF7AC5CF}"/>
              </a:ext>
            </a:extLst>
          </p:cNvPr>
          <p:cNvSpPr>
            <a:spLocks noGrp="1"/>
          </p:cNvSpPr>
          <p:nvPr>
            <p:ph type="title"/>
          </p:nvPr>
        </p:nvSpPr>
        <p:spPr>
          <a:xfrm>
            <a:off x="855388" y="1191873"/>
            <a:ext cx="6007691" cy="4328306"/>
          </a:xfrm>
        </p:spPr>
        <p:txBody>
          <a:bodyPr vert="horz" lIns="109728" tIns="109728" rIns="109728" bIns="91440" rtlCol="0" anchor="ctr">
            <a:normAutofit/>
          </a:bodyPr>
          <a:lstStyle/>
          <a:p>
            <a:pPr>
              <a:lnSpc>
                <a:spcPct val="125000"/>
              </a:lnSpc>
            </a:pPr>
            <a:r>
              <a:rPr lang="en-US" sz="6000" b="0" cap="all" dirty="0">
                <a:solidFill>
                  <a:schemeClr val="bg1"/>
                </a:solidFill>
              </a:rPr>
              <a:t>D&amp;I </a:t>
            </a:r>
            <a:br>
              <a:rPr lang="en-US" sz="6000" b="0" cap="all" dirty="0">
                <a:solidFill>
                  <a:schemeClr val="bg1"/>
                </a:solidFill>
              </a:rPr>
            </a:br>
            <a:r>
              <a:rPr lang="en-US" sz="6000" b="0" cap="all" dirty="0">
                <a:solidFill>
                  <a:schemeClr val="bg1"/>
                </a:solidFill>
              </a:rPr>
              <a:t>Small Steps</a:t>
            </a:r>
          </a:p>
        </p:txBody>
      </p:sp>
      <p:sp>
        <p:nvSpPr>
          <p:cNvPr id="21" name="Rectangle 20">
            <a:extLst>
              <a:ext uri="{FF2B5EF4-FFF2-40B4-BE49-F238E27FC236}">
                <a16:creationId xmlns:a16="http://schemas.microsoft.com/office/drawing/2014/main" id="{8B4EB027-ACDA-466F-997A-93A769216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21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085BE5-9F10-446F-B7E2-D218086A6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219" y="667952"/>
            <a:ext cx="4629781" cy="54462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4C69F2B-EAF9-6B4E-BE77-D11F92D949B4}"/>
              </a:ext>
            </a:extLst>
          </p:cNvPr>
          <p:cNvSpPr>
            <a:spLocks noGrp="1"/>
          </p:cNvSpPr>
          <p:nvPr>
            <p:ph type="body" sz="half" idx="4294967295"/>
          </p:nvPr>
        </p:nvSpPr>
        <p:spPr>
          <a:xfrm>
            <a:off x="8197352" y="1569494"/>
            <a:ext cx="3351729" cy="3707218"/>
          </a:xfrm>
        </p:spPr>
        <p:txBody>
          <a:bodyPr vert="horz" lIns="109728" tIns="109728" rIns="109728" bIns="91440" rtlCol="0" anchor="ctr">
            <a:normAutofit fontScale="92500"/>
          </a:bodyPr>
          <a:lstStyle/>
          <a:p>
            <a:pPr>
              <a:lnSpc>
                <a:spcPct val="150000"/>
              </a:lnSpc>
            </a:pPr>
            <a:r>
              <a:rPr lang="en-US" sz="2400" b="0" dirty="0">
                <a:solidFill>
                  <a:schemeClr val="tx1">
                    <a:lumMod val="85000"/>
                    <a:lumOff val="15000"/>
                  </a:schemeClr>
                </a:solidFill>
              </a:rPr>
              <a:t>Information, Tools, and Strategies to help understand racism, value diversity, and create inclusive communities.</a:t>
            </a:r>
          </a:p>
        </p:txBody>
      </p:sp>
      <p:sp>
        <p:nvSpPr>
          <p:cNvPr id="25" name="Rectangle 24">
            <a:extLst>
              <a:ext uri="{FF2B5EF4-FFF2-40B4-BE49-F238E27FC236}">
                <a16:creationId xmlns:a16="http://schemas.microsoft.com/office/drawing/2014/main" id="{F9AD7632-733F-4D9A-B5ED-0C470DCD6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6795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3DAB40-DCE3-4D49-8A94-7626AB50A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0502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668274-30DA-DC4A-A4B9-840A151031AB}"/>
              </a:ext>
            </a:extLst>
          </p:cNvPr>
          <p:cNvSpPr txBox="1"/>
          <p:nvPr/>
        </p:nvSpPr>
        <p:spPr>
          <a:xfrm>
            <a:off x="328613" y="76543"/>
            <a:ext cx="10044112" cy="369332"/>
          </a:xfrm>
          <a:prstGeom prst="rect">
            <a:avLst/>
          </a:prstGeom>
          <a:noFill/>
        </p:spPr>
        <p:txBody>
          <a:bodyPr wrap="square" rtlCol="0">
            <a:spAutoFit/>
          </a:bodyPr>
          <a:lstStyle/>
          <a:p>
            <a:r>
              <a:rPr lang="en-US" dirty="0"/>
              <a:t>If you have time for a cup of coffee, then you have time for …</a:t>
            </a:r>
          </a:p>
        </p:txBody>
      </p:sp>
      <p:pic>
        <p:nvPicPr>
          <p:cNvPr id="1028" name="Picture 4" descr="Social Media, Personal, Social Networks">
            <a:extLst>
              <a:ext uri="{FF2B5EF4-FFF2-40B4-BE49-F238E27FC236}">
                <a16:creationId xmlns:a16="http://schemas.microsoft.com/office/drawing/2014/main" id="{1EA55EA1-A42C-3743-B742-443C2679C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586" y="816174"/>
            <a:ext cx="4133177" cy="27554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D279AC8-7B9B-8F4D-9C80-E46BD74E6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5895794"/>
      </p:ext>
    </p:extLst>
  </p:cSld>
  <p:clrMapOvr>
    <a:masterClrMapping/>
  </p:clrMapOvr>
  <mc:AlternateContent xmlns:mc="http://schemas.openxmlformats.org/markup-compatibility/2006">
    <mc:Choice xmlns:p14="http://schemas.microsoft.com/office/powerpoint/2010/main" Requires="p14">
      <p:transition spd="slow" p14:dur="2000" advTm="12120"/>
    </mc:Choice>
    <mc:Fallback>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7" name="Graphic 6" descr="Chat">
            <a:extLst>
              <a:ext uri="{FF2B5EF4-FFF2-40B4-BE49-F238E27FC236}">
                <a16:creationId xmlns:a16="http://schemas.microsoft.com/office/drawing/2014/main" id="{6E5BA6B0-1B52-4C05-A0B9-01FD7BA96E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1584" y="799696"/>
            <a:ext cx="3691130" cy="3691130"/>
          </a:xfrm>
          <a:prstGeom prst="rect">
            <a:avLst/>
          </a:prstGeom>
        </p:spPr>
      </p:pic>
      <p:sp>
        <p:nvSpPr>
          <p:cNvPr id="28" name="Rectangle 11">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8792F0-1FC8-0B49-B3DD-542A21539862}"/>
              </a:ext>
            </a:extLst>
          </p:cNvPr>
          <p:cNvSpPr>
            <a:spLocks noGrp="1"/>
          </p:cNvSpPr>
          <p:nvPr>
            <p:ph type="title"/>
          </p:nvPr>
        </p:nvSpPr>
        <p:spPr>
          <a:xfrm>
            <a:off x="5376671" y="265706"/>
            <a:ext cx="6399212" cy="1162801"/>
          </a:xfrm>
        </p:spPr>
        <p:txBody>
          <a:bodyPr>
            <a:normAutofit/>
          </a:bodyPr>
          <a:lstStyle/>
          <a:p>
            <a:r>
              <a:rPr lang="en-US">
                <a:solidFill>
                  <a:schemeClr val="bg1"/>
                </a:solidFill>
              </a:rPr>
              <a:t>Intergroup Dialogue</a:t>
            </a:r>
          </a:p>
        </p:txBody>
      </p:sp>
      <p:sp>
        <p:nvSpPr>
          <p:cNvPr id="29" name="Rectangle 13">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5">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7">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4E832D-96A1-4442-A9FB-B8C26FEBC1C8}"/>
              </a:ext>
            </a:extLst>
          </p:cNvPr>
          <p:cNvSpPr>
            <a:spLocks noGrp="1"/>
          </p:cNvSpPr>
          <p:nvPr>
            <p:ph idx="1"/>
          </p:nvPr>
        </p:nvSpPr>
        <p:spPr>
          <a:xfrm>
            <a:off x="5376670" y="1940119"/>
            <a:ext cx="6172413" cy="3029446"/>
          </a:xfrm>
        </p:spPr>
        <p:txBody>
          <a:bodyPr>
            <a:normAutofit/>
          </a:bodyPr>
          <a:lstStyle/>
          <a:p>
            <a:pPr>
              <a:lnSpc>
                <a:spcPct val="130000"/>
              </a:lnSpc>
            </a:pPr>
            <a:endParaRPr lang="en-US" sz="1400"/>
          </a:p>
          <a:p>
            <a:pPr>
              <a:lnSpc>
                <a:spcPct val="130000"/>
              </a:lnSpc>
            </a:pPr>
            <a:r>
              <a:rPr lang="en-US" sz="1400"/>
              <a:t>A method of communication and inquiry to explore shared issues.</a:t>
            </a:r>
          </a:p>
          <a:p>
            <a:pPr>
              <a:lnSpc>
                <a:spcPct val="130000"/>
              </a:lnSpc>
            </a:pPr>
            <a:r>
              <a:rPr lang="en-US" sz="1400"/>
              <a:t>Face-to-face facilitated conversation between two or more social identity groups that strives to create new levels of understanding, relating, and action.</a:t>
            </a:r>
          </a:p>
          <a:p>
            <a:pPr>
              <a:lnSpc>
                <a:spcPct val="130000"/>
              </a:lnSpc>
            </a:pPr>
            <a:r>
              <a:rPr lang="en-US" sz="1400"/>
              <a:t>Strategies and Skills that we can build to engage more inclusively across lines of difference.</a:t>
            </a:r>
          </a:p>
          <a:p>
            <a:pPr>
              <a:lnSpc>
                <a:spcPct val="130000"/>
              </a:lnSpc>
            </a:pPr>
            <a:endParaRPr lang="en-US" sz="1400"/>
          </a:p>
        </p:txBody>
      </p:sp>
      <p:sp>
        <p:nvSpPr>
          <p:cNvPr id="32" name="Rectangle 19">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65EECB93-A445-4140-8F9D-3334020AE82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99024850"/>
      </p:ext>
    </p:extLst>
  </p:cSld>
  <p:clrMapOvr>
    <a:masterClrMapping/>
  </p:clrMapOvr>
  <mc:AlternateContent xmlns:mc="http://schemas.openxmlformats.org/markup-compatibility/2006">
    <mc:Choice xmlns:p14="http://schemas.microsoft.com/office/powerpoint/2010/main" Requires="p14">
      <p:transition spd="slow" p14:dur="2000" advTm="29268"/>
    </mc:Choice>
    <mc:Fallback>
      <p:transition spd="slow" advTm="2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FC446-A31C-E647-A04A-F08D10AAA91C}"/>
              </a:ext>
            </a:extLst>
          </p:cNvPr>
          <p:cNvSpPr>
            <a:spLocks noGrp="1"/>
          </p:cNvSpPr>
          <p:nvPr>
            <p:ph type="title"/>
          </p:nvPr>
        </p:nvSpPr>
        <p:spPr>
          <a:xfrm>
            <a:off x="1434622" y="1113327"/>
            <a:ext cx="5117253" cy="2019488"/>
          </a:xfrm>
        </p:spPr>
        <p:txBody>
          <a:bodyPr vert="horz" lIns="109728" tIns="109728" rIns="109728" bIns="91440" rtlCol="0" anchor="ctr">
            <a:normAutofit fontScale="90000"/>
          </a:bodyPr>
          <a:lstStyle/>
          <a:p>
            <a:pPr>
              <a:lnSpc>
                <a:spcPct val="150000"/>
              </a:lnSpc>
            </a:pPr>
            <a:r>
              <a:rPr lang="en-US" sz="3600">
                <a:solidFill>
                  <a:schemeClr val="bg1"/>
                </a:solidFill>
              </a:rPr>
              <a:t>Diversity &amp; Inclusion Small Steps</a:t>
            </a:r>
            <a:endParaRPr lang="en-US" sz="3600" dirty="0">
              <a:solidFill>
                <a:schemeClr val="bg1"/>
              </a:solidFill>
            </a:endParaRPr>
          </a:p>
        </p:txBody>
      </p:sp>
      <p:sp>
        <p:nvSpPr>
          <p:cNvPr id="18" name="Rectangle 17">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9FA060-29F6-A64C-9719-C1E3A73EE6A1}"/>
              </a:ext>
            </a:extLst>
          </p:cNvPr>
          <p:cNvSpPr>
            <a:spLocks noGrp="1"/>
          </p:cNvSpPr>
          <p:nvPr>
            <p:ph type="body" sz="half" idx="2"/>
          </p:nvPr>
        </p:nvSpPr>
        <p:spPr>
          <a:xfrm>
            <a:off x="1284959" y="3642985"/>
            <a:ext cx="5117253" cy="2505801"/>
          </a:xfrm>
        </p:spPr>
        <p:txBody>
          <a:bodyPr vert="horz" lIns="109728" tIns="109728" rIns="109728" bIns="91440" rtlCol="0" anchor="ctr">
            <a:normAutofit/>
          </a:bodyPr>
          <a:lstStyle/>
          <a:p>
            <a:pPr>
              <a:spcBef>
                <a:spcPts val="930"/>
              </a:spcBef>
            </a:pPr>
            <a:r>
              <a:rPr lang="en-US" dirty="0"/>
              <a:t>An Intro to Intergroup Dialogue</a:t>
            </a:r>
          </a:p>
          <a:p>
            <a:pPr>
              <a:spcBef>
                <a:spcPts val="930"/>
              </a:spcBef>
            </a:pPr>
            <a:r>
              <a:rPr lang="en-US" sz="1200" dirty="0">
                <a:hlinkClick r:id="rId5"/>
              </a:rPr>
              <a:t>https://igr.umich.edu/files/igr/IntergroupDialogueHigherEducation.pdf</a:t>
            </a:r>
            <a:endParaRPr lang="en-US" sz="1200" dirty="0"/>
          </a:p>
          <a:p>
            <a:pPr>
              <a:spcBef>
                <a:spcPts val="930"/>
              </a:spcBef>
            </a:pPr>
            <a:endParaRPr lang="en-US" sz="1200" dirty="0"/>
          </a:p>
          <a:p>
            <a:pPr>
              <a:spcBef>
                <a:spcPts val="0"/>
              </a:spcBef>
            </a:pPr>
            <a:r>
              <a:rPr lang="en-US" sz="1200" dirty="0" err="1"/>
              <a:t>Pennylyn</a:t>
            </a:r>
            <a:r>
              <a:rPr lang="en-US" sz="1200" dirty="0"/>
              <a:t> Dykstra-</a:t>
            </a:r>
            <a:r>
              <a:rPr lang="en-US" sz="1200" dirty="0" err="1"/>
              <a:t>Pruim</a:t>
            </a:r>
            <a:endParaRPr lang="en-US" sz="1200" dirty="0"/>
          </a:p>
          <a:p>
            <a:pPr>
              <a:spcBef>
                <a:spcPts val="0"/>
              </a:spcBef>
            </a:pPr>
            <a:r>
              <a:rPr lang="en-US" sz="1200" dirty="0"/>
              <a:t>associate dean for diversity &amp; inclusion</a:t>
            </a:r>
          </a:p>
          <a:p>
            <a:pPr>
              <a:spcBef>
                <a:spcPts val="0"/>
              </a:spcBef>
            </a:pPr>
            <a:r>
              <a:rPr lang="en-US" sz="1200" dirty="0"/>
              <a:t>Calvin University</a:t>
            </a:r>
          </a:p>
        </p:txBody>
      </p:sp>
      <p:sp>
        <p:nvSpPr>
          <p:cNvPr id="28" name="Rectangle 27">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0859F4B-4A6C-9E4F-8E72-D1952CD8372B}"/>
              </a:ext>
            </a:extLst>
          </p:cNvPr>
          <p:cNvPicPr>
            <a:picLocks noGrp="1" noChangeAspect="1"/>
          </p:cNvPicPr>
          <p:nvPr>
            <p:ph type="pic" idx="1"/>
          </p:nvPr>
        </p:nvPicPr>
        <p:blipFill rotWithShape="1">
          <a:blip r:embed="rId6"/>
          <a:srcRect l="16154" r="29981"/>
          <a:stretch/>
        </p:blipFill>
        <p:spPr>
          <a:xfrm>
            <a:off x="6857698" y="10"/>
            <a:ext cx="5334301" cy="6857990"/>
          </a:xfrm>
          <a:prstGeom prst="rect">
            <a:avLst/>
          </a:prstGeom>
        </p:spPr>
      </p:pic>
      <p:pic>
        <p:nvPicPr>
          <p:cNvPr id="17" name="Picture 4" descr="Social Media, Personal, Social Networks">
            <a:extLst>
              <a:ext uri="{FF2B5EF4-FFF2-40B4-BE49-F238E27FC236}">
                <a16:creationId xmlns:a16="http://schemas.microsoft.com/office/drawing/2014/main" id="{361A463E-67A0-D647-A2B2-5CF38A4E42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169" y="2122797"/>
            <a:ext cx="1856688" cy="123779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03C4C43-F499-7A40-95AD-160CDDDDD5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1911275"/>
      </p:ext>
    </p:extLst>
  </p:cSld>
  <p:clrMapOvr>
    <a:masterClrMapping/>
  </p:clrMapOvr>
  <mc:AlternateContent xmlns:mc="http://schemas.openxmlformats.org/markup-compatibility/2006">
    <mc:Choice xmlns:p14="http://schemas.microsoft.com/office/powerpoint/2010/main" Requires="p14">
      <p:transition spd="slow" p14:dur="2000" advTm="14167"/>
    </mc:Choice>
    <mc:Fallback>
      <p:transition spd="slow" advTm="1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2232" b="6541"/>
          <a:stretch/>
        </p:blipFill>
        <p:spPr>
          <a:xfrm>
            <a:off x="643466" y="1853264"/>
            <a:ext cx="6224713" cy="3501381"/>
          </a:xfrm>
          <a:prstGeom prst="rect">
            <a:avLst/>
          </a:prstGeom>
        </p:spPr>
      </p:pic>
      <p:sp>
        <p:nvSpPr>
          <p:cNvPr id="17" name="Rectangle 16">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7973503" y="1709530"/>
            <a:ext cx="3754671" cy="2528515"/>
          </a:xfrm>
        </p:spPr>
        <p:txBody>
          <a:bodyPr anchor="b">
            <a:normAutofit/>
          </a:bodyPr>
          <a:lstStyle/>
          <a:p>
            <a:pPr>
              <a:lnSpc>
                <a:spcPct val="115000"/>
              </a:lnSpc>
            </a:pPr>
            <a:br>
              <a:rPr lang="en-US" sz="2500" dirty="0">
                <a:solidFill>
                  <a:schemeClr val="bg1"/>
                </a:solidFill>
              </a:rPr>
            </a:br>
            <a:r>
              <a:rPr lang="en-US" sz="2500" dirty="0">
                <a:solidFill>
                  <a:schemeClr val="bg1"/>
                </a:solidFill>
              </a:rPr>
              <a:t>An Intro to Intergroup Dialogue</a:t>
            </a: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7976915" y="4238046"/>
            <a:ext cx="3751260" cy="1741404"/>
          </a:xfrm>
        </p:spPr>
        <p:txBody>
          <a:bodyPr anchor="t">
            <a:normAutofit/>
          </a:bodyPr>
          <a:lstStyle/>
          <a:p>
            <a:endParaRPr lang="en-US" sz="2000" dirty="0">
              <a:solidFill>
                <a:schemeClr val="bg1"/>
              </a:solidFill>
            </a:endParaRPr>
          </a:p>
        </p:txBody>
      </p:sp>
      <p:sp>
        <p:nvSpPr>
          <p:cNvPr id="19" name="Rectangle 1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70384F5-C280-794B-8F38-E971952F1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43565254"/>
      </p:ext>
    </p:extLst>
  </p:cSld>
  <p:clrMapOvr>
    <a:masterClrMapping/>
  </p:clrMapOvr>
  <mc:AlternateContent xmlns:mc="http://schemas.openxmlformats.org/markup-compatibility/2006">
    <mc:Choice xmlns:p14="http://schemas.microsoft.com/office/powerpoint/2010/main" Requires="p14">
      <p:transition spd="slow" p14:dur="2000" advTm="25634"/>
    </mc:Choice>
    <mc:Fallback>
      <p:transition spd="slow" advTm="2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3193" r="3" b="3"/>
          <a:stretch/>
        </p:blipFill>
        <p:spPr>
          <a:xfrm>
            <a:off x="20" y="1074544"/>
            <a:ext cx="7562606" cy="5069861"/>
          </a:xfrm>
          <a:prstGeom prst="rect">
            <a:avLst/>
          </a:prstGeom>
        </p:spPr>
      </p:pic>
      <p:sp>
        <p:nvSpPr>
          <p:cNvPr id="13" name="Rectangle 12">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7973503" y="1709530"/>
            <a:ext cx="3754671" cy="2528515"/>
          </a:xfrm>
        </p:spPr>
        <p:txBody>
          <a:bodyPr anchor="b">
            <a:normAutofit/>
          </a:bodyPr>
          <a:lstStyle/>
          <a:p>
            <a:pPr>
              <a:lnSpc>
                <a:spcPct val="115000"/>
              </a:lnSpc>
            </a:pPr>
            <a:br>
              <a:rPr lang="en-US" sz="3300">
                <a:solidFill>
                  <a:schemeClr val="tx2"/>
                </a:solidFill>
              </a:rPr>
            </a:br>
            <a:r>
              <a:rPr lang="en-US" sz="3300">
                <a:solidFill>
                  <a:schemeClr val="tx2"/>
                </a:solidFill>
              </a:rPr>
              <a:t>An Intro to Intergroup Dialogue</a:t>
            </a: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7976914" y="4238046"/>
            <a:ext cx="3806919" cy="1741404"/>
          </a:xfrm>
        </p:spPr>
        <p:txBody>
          <a:bodyPr anchor="t">
            <a:normAutofit/>
          </a:bodyPr>
          <a:lstStyle/>
          <a:p>
            <a:r>
              <a:rPr lang="en-US" sz="2000">
                <a:solidFill>
                  <a:schemeClr val="tx2"/>
                </a:solidFill>
              </a:rPr>
              <a:t>Intergroup Dialogue – How to make your spaces more inclusive</a:t>
            </a:r>
          </a:p>
        </p:txBody>
      </p:sp>
      <p:sp>
        <p:nvSpPr>
          <p:cNvPr id="17" name="Rectangle 16">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2E5AB39-AF76-7F49-9F7F-AD5DC4B1C1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4047576"/>
      </p:ext>
    </p:extLst>
  </p:cSld>
  <p:clrMapOvr>
    <a:masterClrMapping/>
  </p:clrMapOvr>
  <mc:AlternateContent xmlns:mc="http://schemas.openxmlformats.org/markup-compatibility/2006">
    <mc:Choice xmlns:p14="http://schemas.microsoft.com/office/powerpoint/2010/main" Requires="p14">
      <p:transition spd="slow" p14:dur="2000" advTm="21363"/>
    </mc:Choice>
    <mc:Fallback>
      <p:transition spd="slow" advTm="2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65E390-431E-C049-B87A-9943CA29E299}"/>
              </a:ext>
            </a:extLst>
          </p:cNvPr>
          <p:cNvPicPr>
            <a:picLocks noChangeAspect="1"/>
          </p:cNvPicPr>
          <p:nvPr/>
        </p:nvPicPr>
        <p:blipFill>
          <a:blip r:embed="rId5"/>
          <a:stretch>
            <a:fillRect/>
          </a:stretch>
        </p:blipFill>
        <p:spPr>
          <a:xfrm>
            <a:off x="313927" y="379141"/>
            <a:ext cx="9177783" cy="6858000"/>
          </a:xfrm>
          <a:prstGeom prst="rect">
            <a:avLst/>
          </a:prstGeom>
        </p:spPr>
      </p:pic>
      <p:pic>
        <p:nvPicPr>
          <p:cNvPr id="2" name="Audio 1">
            <a:hlinkClick r:id="" action="ppaction://media"/>
            <a:extLst>
              <a:ext uri="{FF2B5EF4-FFF2-40B4-BE49-F238E27FC236}">
                <a16:creationId xmlns:a16="http://schemas.microsoft.com/office/drawing/2014/main" id="{6C5BAEAC-30F9-6C45-92A1-72C1675F5A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3948136"/>
      </p:ext>
    </p:extLst>
  </p:cSld>
  <p:clrMapOvr>
    <a:masterClrMapping/>
  </p:clrMapOvr>
  <mc:AlternateContent xmlns:mc="http://schemas.openxmlformats.org/markup-compatibility/2006">
    <mc:Choice xmlns:p14="http://schemas.microsoft.com/office/powerpoint/2010/main" Requires="p14">
      <p:transition spd="slow" p14:dur="2000" advTm="18973"/>
    </mc:Choice>
    <mc:Fallback>
      <p:transition spd="slow" advTm="18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030" name="Rectangle 7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76">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Rectangle 78">
            <a:extLst>
              <a:ext uri="{FF2B5EF4-FFF2-40B4-BE49-F238E27FC236}">
                <a16:creationId xmlns:a16="http://schemas.microsoft.com/office/drawing/2014/main" id="{F2EAB6D7-610A-49F1-925C-910CC492F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764" y="0"/>
            <a:ext cx="111852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80">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CF615E-8497-BE46-A5EB-3B3FFE49CF5A}"/>
              </a:ext>
            </a:extLst>
          </p:cNvPr>
          <p:cNvSpPr txBox="1"/>
          <p:nvPr/>
        </p:nvSpPr>
        <p:spPr>
          <a:xfrm>
            <a:off x="1635103" y="1064632"/>
            <a:ext cx="4797502" cy="1646763"/>
          </a:xfrm>
          <a:prstGeom prst="rect">
            <a:avLst/>
          </a:prstGeom>
        </p:spPr>
        <p:txBody>
          <a:bodyPr vert="horz" lIns="109728" tIns="109728" rIns="109728" bIns="91440" rtlCol="0" anchor="b">
            <a:normAutofit/>
          </a:bodyPr>
          <a:lstStyle/>
          <a:p>
            <a:pPr>
              <a:lnSpc>
                <a:spcPct val="115000"/>
              </a:lnSpc>
              <a:spcBef>
                <a:spcPct val="0"/>
              </a:spcBef>
              <a:spcAft>
                <a:spcPts val="600"/>
              </a:spcAft>
            </a:pPr>
            <a:r>
              <a:rPr lang="en-US" sz="2500" cap="all" spc="150">
                <a:solidFill>
                  <a:schemeClr val="bg1"/>
                </a:solidFill>
                <a:latin typeface="+mj-lt"/>
                <a:ea typeface="+mj-ea"/>
                <a:cs typeface="+mj-cs"/>
              </a:rPr>
              <a:t>Leadership Skills for our Diverse Contexts</a:t>
            </a:r>
          </a:p>
        </p:txBody>
      </p:sp>
      <p:sp>
        <p:nvSpPr>
          <p:cNvPr id="1034" name="Rectangle 82">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84">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Exchange Of Ideas, Debate, Discussion, Entertainment">
            <a:extLst>
              <a:ext uri="{FF2B5EF4-FFF2-40B4-BE49-F238E27FC236}">
                <a16:creationId xmlns:a16="http://schemas.microsoft.com/office/drawing/2014/main" id="{2ABC45E6-C55B-D74A-8D46-C61B5D2E796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02814" y="522434"/>
            <a:ext cx="3369795" cy="23841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edback, Confirming, Businessmen, Group, Team">
            <a:extLst>
              <a:ext uri="{FF2B5EF4-FFF2-40B4-BE49-F238E27FC236}">
                <a16:creationId xmlns:a16="http://schemas.microsoft.com/office/drawing/2014/main" id="{D39AAF64-B9E1-FC4A-8A5E-631C18D56B5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64701" y="3889019"/>
            <a:ext cx="3701629" cy="2470838"/>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86">
            <a:extLst>
              <a:ext uri="{FF2B5EF4-FFF2-40B4-BE49-F238E27FC236}">
                <a16:creationId xmlns:a16="http://schemas.microsoft.com/office/drawing/2014/main" id="{9B986E1E-DEE3-4E67-92C7-D1AE1EE79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00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88">
            <a:extLst>
              <a:ext uri="{FF2B5EF4-FFF2-40B4-BE49-F238E27FC236}">
                <a16:creationId xmlns:a16="http://schemas.microsoft.com/office/drawing/2014/main" id="{A0A2A356-639E-4340-ACBF-9DF27BFE0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3424" y="3396996"/>
            <a:ext cx="460857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assroom, Education, School, Hand">
            <a:extLst>
              <a:ext uri="{FF2B5EF4-FFF2-40B4-BE49-F238E27FC236}">
                <a16:creationId xmlns:a16="http://schemas.microsoft.com/office/drawing/2014/main" id="{C8266DDD-0FAD-E24A-AE39-9920A7ED0C3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36124" y="3903259"/>
            <a:ext cx="3524870" cy="251248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975B17F-71D5-6446-9763-69AFAC00F9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7436881"/>
      </p:ext>
    </p:extLst>
  </p:cSld>
  <p:clrMapOvr>
    <a:masterClrMapping/>
  </p:clrMapOvr>
  <mc:AlternateContent xmlns:mc="http://schemas.openxmlformats.org/markup-compatibility/2006">
    <mc:Choice xmlns:p14="http://schemas.microsoft.com/office/powerpoint/2010/main" Requires="p14">
      <p:transition spd="slow" p14:dur="2000" advTm="32075"/>
    </mc:Choice>
    <mc:Fallback>
      <p:transition spd="slow" advTm="32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White Male, 3D Man, Isolated, 3D, Model">
            <a:extLst>
              <a:ext uri="{FF2B5EF4-FFF2-40B4-BE49-F238E27FC236}">
                <a16:creationId xmlns:a16="http://schemas.microsoft.com/office/drawing/2014/main" id="{2D16A96C-929E-6C4C-B392-835AEE275AC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32" y="1667367"/>
            <a:ext cx="3517119" cy="3517119"/>
          </a:xfrm>
          <a:prstGeom prst="rect">
            <a:avLst/>
          </a:prstGeom>
          <a:noFill/>
          <a:extLst>
            <a:ext uri="{909E8E84-426E-40DD-AFC4-6F175D3DCCD1}">
              <a14:hiddenFill xmlns:a14="http://schemas.microsoft.com/office/drawing/2010/main">
                <a:solidFill>
                  <a:srgbClr val="FFFFFF"/>
                </a:solidFill>
              </a14:hiddenFill>
            </a:ext>
          </a:extLst>
        </p:spPr>
      </p:pic>
      <p:cxnSp>
        <p:nvCxnSpPr>
          <p:cNvPr id="2058" name="Straight Connector 7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descr="Appointment, Meeting, Lamp, Bulb, Nature, Tree, Green">
            <a:extLst>
              <a:ext uri="{FF2B5EF4-FFF2-40B4-BE49-F238E27FC236}">
                <a16:creationId xmlns:a16="http://schemas.microsoft.com/office/drawing/2014/main" id="{33791FF4-0E8E-374C-B6D7-63AC3C7DD99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10676" y="2099423"/>
            <a:ext cx="3537345" cy="2653008"/>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7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4" name="Picture 6" descr="White Male, 3D Man, Isolated, 3D, Model, 3D Model">
            <a:extLst>
              <a:ext uri="{FF2B5EF4-FFF2-40B4-BE49-F238E27FC236}">
                <a16:creationId xmlns:a16="http://schemas.microsoft.com/office/drawing/2014/main" id="{14644D06-2861-DA45-BA92-7933846EF86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62336" y="1667368"/>
            <a:ext cx="3517120" cy="351712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D04B071-E7C0-FE4A-80B6-DE3ADA4268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404378"/>
      </p:ext>
    </p:extLst>
  </p:cSld>
  <p:clrMapOvr>
    <a:masterClrMapping/>
  </p:clrMapOvr>
  <mc:AlternateContent xmlns:mc="http://schemas.openxmlformats.org/markup-compatibility/2006">
    <mc:Choice xmlns:p14="http://schemas.microsoft.com/office/powerpoint/2010/main" Requires="p14">
      <p:transition spd="slow" p14:dur="2000" advTm="39892"/>
    </mc:Choice>
    <mc:Fallback>
      <p:transition spd="slow" advTm="3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C8A98B-832E-884A-AFF3-F02C43D5E02A}"/>
              </a:ext>
            </a:extLst>
          </p:cNvPr>
          <p:cNvGraphicFramePr>
            <a:graphicFrameLocks noGrp="1"/>
          </p:cNvGraphicFramePr>
          <p:nvPr>
            <p:extLst>
              <p:ext uri="{D42A27DB-BD31-4B8C-83A1-F6EECF244321}">
                <p14:modId xmlns:p14="http://schemas.microsoft.com/office/powerpoint/2010/main" val="610271632"/>
              </p:ext>
            </p:extLst>
          </p:nvPr>
        </p:nvGraphicFramePr>
        <p:xfrm>
          <a:off x="364777" y="1446549"/>
          <a:ext cx="10808745" cy="4448751"/>
        </p:xfrm>
        <a:graphic>
          <a:graphicData uri="http://schemas.openxmlformats.org/drawingml/2006/table">
            <a:tbl>
              <a:tblPr firstRow="1" firstCol="1" bandRow="1">
                <a:tableStyleId>{5C22544A-7EE6-4342-B048-85BDC9FD1C3A}</a:tableStyleId>
              </a:tblPr>
              <a:tblGrid>
                <a:gridCol w="8188208">
                  <a:extLst>
                    <a:ext uri="{9D8B030D-6E8A-4147-A177-3AD203B41FA5}">
                      <a16:colId xmlns:a16="http://schemas.microsoft.com/office/drawing/2014/main" val="3856943316"/>
                    </a:ext>
                  </a:extLst>
                </a:gridCol>
                <a:gridCol w="1430646">
                  <a:extLst>
                    <a:ext uri="{9D8B030D-6E8A-4147-A177-3AD203B41FA5}">
                      <a16:colId xmlns:a16="http://schemas.microsoft.com/office/drawing/2014/main" val="2833788204"/>
                    </a:ext>
                  </a:extLst>
                </a:gridCol>
                <a:gridCol w="1189891">
                  <a:extLst>
                    <a:ext uri="{9D8B030D-6E8A-4147-A177-3AD203B41FA5}">
                      <a16:colId xmlns:a16="http://schemas.microsoft.com/office/drawing/2014/main" val="2884452543"/>
                    </a:ext>
                  </a:extLst>
                </a:gridCol>
              </a:tblGrid>
              <a:tr h="426856">
                <a:tc>
                  <a:txBody>
                    <a:bodyPr/>
                    <a:lstStyle/>
                    <a:p>
                      <a:pPr marL="0" marR="0">
                        <a:spcBef>
                          <a:spcPts val="0"/>
                        </a:spcBef>
                        <a:spcAft>
                          <a:spcPts val="0"/>
                        </a:spcAft>
                      </a:pPr>
                      <a:r>
                        <a:rPr lang="en-US" sz="2000" dirty="0">
                          <a:effectLst/>
                        </a:rPr>
                        <a:t> </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Dialogue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Debate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727910"/>
                  </a:ext>
                </a:extLst>
              </a:tr>
              <a:tr h="328965">
                <a:tc>
                  <a:txBody>
                    <a:bodyPr/>
                    <a:lstStyle/>
                    <a:p>
                      <a:pPr marL="0" marR="0">
                        <a:spcBef>
                          <a:spcPts val="0"/>
                        </a:spcBef>
                        <a:spcAft>
                          <a:spcPts val="0"/>
                        </a:spcAft>
                      </a:pPr>
                      <a:r>
                        <a:rPr lang="en-US" sz="2000" dirty="0">
                          <a:effectLst/>
                        </a:rPr>
                        <a:t>1. Collaborative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6850007"/>
                  </a:ext>
                </a:extLst>
              </a:tr>
              <a:tr h="328965">
                <a:tc>
                  <a:txBody>
                    <a:bodyPr/>
                    <a:lstStyle/>
                    <a:p>
                      <a:pPr marL="0" marR="0">
                        <a:spcBef>
                          <a:spcPts val="0"/>
                        </a:spcBef>
                        <a:spcAft>
                          <a:spcPts val="0"/>
                        </a:spcAft>
                      </a:pPr>
                      <a:r>
                        <a:rPr lang="en-US" sz="2000">
                          <a:effectLst/>
                        </a:rPr>
                        <a:t>2. One searches for strengths in the other positions.</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504485"/>
                  </a:ext>
                </a:extLst>
              </a:tr>
              <a:tr h="408879">
                <a:tc>
                  <a:txBody>
                    <a:bodyPr/>
                    <a:lstStyle/>
                    <a:p>
                      <a:pPr marL="0" marR="0">
                        <a:spcBef>
                          <a:spcPts val="0"/>
                        </a:spcBef>
                        <a:spcAft>
                          <a:spcPts val="0"/>
                        </a:spcAft>
                      </a:pPr>
                      <a:r>
                        <a:rPr lang="en-US" sz="2000">
                          <a:effectLst/>
                        </a:rPr>
                        <a:t>3. Assumes there is a right answer and someone has it.</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6686499"/>
                  </a:ext>
                </a:extLst>
              </a:tr>
              <a:tr h="371698">
                <a:tc>
                  <a:txBody>
                    <a:bodyPr/>
                    <a:lstStyle/>
                    <a:p>
                      <a:pPr marL="0" marR="0">
                        <a:spcBef>
                          <a:spcPts val="0"/>
                        </a:spcBef>
                        <a:spcAft>
                          <a:spcPts val="0"/>
                        </a:spcAft>
                      </a:pPr>
                      <a:r>
                        <a:rPr lang="en-US" sz="2000" dirty="0">
                          <a:effectLst/>
                          <a:latin typeface="Optima" panose="02000503060000020004" pitchFamily="2" charset="0"/>
                          <a:ea typeface="Calibri" panose="020F0502020204030204" pitchFamily="34" charset="0"/>
                          <a:cs typeface="Times New Roman" panose="02020603050405020304" pitchFamily="18" charset="0"/>
                        </a:rPr>
                        <a:t>4. </a:t>
                      </a:r>
                      <a:r>
                        <a:rPr lang="en-US" sz="2000" dirty="0">
                          <a:effectLst/>
                        </a:rPr>
                        <a:t>An openness to being wrong and an openness to change.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 </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 </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483128"/>
                  </a:ext>
                </a:extLst>
              </a:tr>
              <a:tr h="657929">
                <a:tc>
                  <a:txBody>
                    <a:bodyPr/>
                    <a:lstStyle/>
                    <a:p>
                      <a:pPr marL="0" marR="0">
                        <a:spcBef>
                          <a:spcPts val="0"/>
                        </a:spcBef>
                        <a:spcAft>
                          <a:spcPts val="0"/>
                        </a:spcAft>
                      </a:pPr>
                      <a:r>
                        <a:rPr lang="en-US" sz="2000" dirty="0">
                          <a:effectLst/>
                        </a:rPr>
                        <a:t>5. One listens in order to find flaws and to counter arguments.</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5538641"/>
                  </a:ext>
                </a:extLst>
              </a:tr>
              <a:tr h="657929">
                <a:tc>
                  <a:txBody>
                    <a:bodyPr/>
                    <a:lstStyle/>
                    <a:p>
                      <a:pPr marL="0" marR="0">
                        <a:spcBef>
                          <a:spcPts val="0"/>
                        </a:spcBef>
                        <a:spcAft>
                          <a:spcPts val="0"/>
                        </a:spcAft>
                      </a:pPr>
                      <a:r>
                        <a:rPr lang="en-US" sz="2000" dirty="0">
                          <a:effectLst/>
                        </a:rPr>
                        <a:t>6. Involves a real concern for the other person and does not seek to alienate or offend.</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2708283"/>
                  </a:ext>
                </a:extLst>
              </a:tr>
              <a:tr h="328965">
                <a:tc>
                  <a:txBody>
                    <a:bodyPr/>
                    <a:lstStyle/>
                    <a:p>
                      <a:pPr marL="0" marR="0">
                        <a:spcBef>
                          <a:spcPts val="0"/>
                        </a:spcBef>
                        <a:spcAft>
                          <a:spcPts val="0"/>
                        </a:spcAft>
                      </a:pPr>
                      <a:r>
                        <a:rPr lang="en-US" sz="2000" dirty="0">
                          <a:effectLst/>
                        </a:rPr>
                        <a:t>7. Reveals assumptions for re-evaluation</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83724"/>
                  </a:ext>
                </a:extLst>
              </a:tr>
              <a:tr h="328965">
                <a:tc>
                  <a:txBody>
                    <a:bodyPr/>
                    <a:lstStyle/>
                    <a:p>
                      <a:pPr marL="0" marR="0">
                        <a:spcBef>
                          <a:spcPts val="0"/>
                        </a:spcBef>
                        <a:spcAft>
                          <a:spcPts val="0"/>
                        </a:spcAft>
                      </a:pPr>
                      <a:r>
                        <a:rPr lang="en-US" sz="2000">
                          <a:effectLst/>
                        </a:rPr>
                        <a:t>8. Winning is the goal.</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1427789"/>
                  </a:ext>
                </a:extLst>
              </a:tr>
              <a:tr h="328965">
                <a:tc>
                  <a:txBody>
                    <a:bodyPr/>
                    <a:lstStyle/>
                    <a:p>
                      <a:pPr marL="0" marR="0">
                        <a:spcBef>
                          <a:spcPts val="0"/>
                        </a:spcBef>
                        <a:spcAft>
                          <a:spcPts val="0"/>
                        </a:spcAft>
                      </a:pPr>
                      <a:r>
                        <a:rPr lang="en-US" sz="2000" dirty="0">
                          <a:effectLst/>
                        </a:rPr>
                        <a:t>9. Assumes that many people have important perspectives to inform our thinking about the topic</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 </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9607425"/>
                  </a:ext>
                </a:extLst>
              </a:tr>
            </a:tbl>
          </a:graphicData>
        </a:graphic>
      </p:graphicFrame>
      <p:sp>
        <p:nvSpPr>
          <p:cNvPr id="3" name="Rectangle 1">
            <a:extLst>
              <a:ext uri="{FF2B5EF4-FFF2-40B4-BE49-F238E27FC236}">
                <a16:creationId xmlns:a16="http://schemas.microsoft.com/office/drawing/2014/main" id="{435EF25B-BA6F-5942-9BEA-7D793AD5570C}"/>
              </a:ext>
            </a:extLst>
          </p:cNvPr>
          <p:cNvSpPr>
            <a:spLocks noChangeArrowheads="1"/>
          </p:cNvSpPr>
          <p:nvPr/>
        </p:nvSpPr>
        <p:spPr bwMode="auto">
          <a:xfrm>
            <a:off x="364777" y="430886"/>
            <a:ext cx="98269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Optima" panose="02000503060000020004" pitchFamily="2" charset="0"/>
                <a:ea typeface="Calibri" panose="020F0502020204030204" pitchFamily="34" charset="0"/>
                <a:cs typeface="Times New Roman" panose="02020603050405020304" pitchFamily="18" charset="0"/>
              </a:rPr>
              <a:t>Dialogue vs Debate</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Optima" panose="02000503060000020004" pitchFamily="2" charset="0"/>
                <a:ea typeface="Calibri" panose="020F0502020204030204" pitchFamily="34" charset="0"/>
                <a:cs typeface="Times New Roman" panose="02020603050405020304" pitchFamily="18" charset="0"/>
              </a:rPr>
              <a:t>For each statement or phrase below, decide if it better describes DIALOGUE or DEBATE. </a:t>
            </a:r>
          </a:p>
        </p:txBody>
      </p:sp>
      <p:pic>
        <p:nvPicPr>
          <p:cNvPr id="4" name="Audio 3">
            <a:hlinkClick r:id="" action="ppaction://media"/>
            <a:extLst>
              <a:ext uri="{FF2B5EF4-FFF2-40B4-BE49-F238E27FC236}">
                <a16:creationId xmlns:a16="http://schemas.microsoft.com/office/drawing/2014/main" id="{0BC893B0-213B-7448-BC99-10A927118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9739044"/>
      </p:ext>
    </p:extLst>
  </p:cSld>
  <p:clrMapOvr>
    <a:masterClrMapping/>
  </p:clrMapOvr>
  <mc:AlternateContent xmlns:mc="http://schemas.openxmlformats.org/markup-compatibility/2006">
    <mc:Choice xmlns:p14="http://schemas.microsoft.com/office/powerpoint/2010/main" Requires="p14">
      <p:transition spd="slow" p14:dur="2000" advTm="66145"/>
    </mc:Choice>
    <mc:Fallback>
      <p:transition spd="slow" advTm="6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C8A98B-832E-884A-AFF3-F02C43D5E02A}"/>
              </a:ext>
            </a:extLst>
          </p:cNvPr>
          <p:cNvGraphicFramePr>
            <a:graphicFrameLocks noGrp="1"/>
          </p:cNvGraphicFramePr>
          <p:nvPr>
            <p:extLst>
              <p:ext uri="{D42A27DB-BD31-4B8C-83A1-F6EECF244321}">
                <p14:modId xmlns:p14="http://schemas.microsoft.com/office/powerpoint/2010/main" val="185912991"/>
              </p:ext>
            </p:extLst>
          </p:nvPr>
        </p:nvGraphicFramePr>
        <p:xfrm>
          <a:off x="364777" y="1446549"/>
          <a:ext cx="10808745" cy="4448751"/>
        </p:xfrm>
        <a:graphic>
          <a:graphicData uri="http://schemas.openxmlformats.org/drawingml/2006/table">
            <a:tbl>
              <a:tblPr firstRow="1" firstCol="1" bandRow="1">
                <a:tableStyleId>{5C22544A-7EE6-4342-B048-85BDC9FD1C3A}</a:tableStyleId>
              </a:tblPr>
              <a:tblGrid>
                <a:gridCol w="8188208">
                  <a:extLst>
                    <a:ext uri="{9D8B030D-6E8A-4147-A177-3AD203B41FA5}">
                      <a16:colId xmlns:a16="http://schemas.microsoft.com/office/drawing/2014/main" val="3856943316"/>
                    </a:ext>
                  </a:extLst>
                </a:gridCol>
                <a:gridCol w="1430646">
                  <a:extLst>
                    <a:ext uri="{9D8B030D-6E8A-4147-A177-3AD203B41FA5}">
                      <a16:colId xmlns:a16="http://schemas.microsoft.com/office/drawing/2014/main" val="2833788204"/>
                    </a:ext>
                  </a:extLst>
                </a:gridCol>
                <a:gridCol w="1189891">
                  <a:extLst>
                    <a:ext uri="{9D8B030D-6E8A-4147-A177-3AD203B41FA5}">
                      <a16:colId xmlns:a16="http://schemas.microsoft.com/office/drawing/2014/main" val="2884452543"/>
                    </a:ext>
                  </a:extLst>
                </a:gridCol>
              </a:tblGrid>
              <a:tr h="426856">
                <a:tc>
                  <a:txBody>
                    <a:bodyPr/>
                    <a:lstStyle/>
                    <a:p>
                      <a:pPr marL="0" marR="0">
                        <a:spcBef>
                          <a:spcPts val="0"/>
                        </a:spcBef>
                        <a:spcAft>
                          <a:spcPts val="0"/>
                        </a:spcAft>
                      </a:pPr>
                      <a:r>
                        <a:rPr lang="en-US" sz="2000" dirty="0">
                          <a:effectLst/>
                        </a:rPr>
                        <a:t> </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Dialogue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Debate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727910"/>
                  </a:ext>
                </a:extLst>
              </a:tr>
              <a:tr h="328965">
                <a:tc>
                  <a:txBody>
                    <a:bodyPr/>
                    <a:lstStyle/>
                    <a:p>
                      <a:pPr marL="0" marR="0">
                        <a:spcBef>
                          <a:spcPts val="0"/>
                        </a:spcBef>
                        <a:spcAft>
                          <a:spcPts val="0"/>
                        </a:spcAft>
                      </a:pPr>
                      <a:r>
                        <a:rPr lang="en-US" sz="2000" dirty="0">
                          <a:effectLst/>
                        </a:rPr>
                        <a:t>1. collaborative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chemeClr val="tx2"/>
                          </a:solidFill>
                          <a:effectLst/>
                        </a:rPr>
                        <a:t> </a:t>
                      </a:r>
                      <a:endParaRPr lang="en-US" sz="200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6850007"/>
                  </a:ext>
                </a:extLst>
              </a:tr>
              <a:tr h="328965">
                <a:tc>
                  <a:txBody>
                    <a:bodyPr/>
                    <a:lstStyle/>
                    <a:p>
                      <a:pPr marL="0" marR="0">
                        <a:spcBef>
                          <a:spcPts val="0"/>
                        </a:spcBef>
                        <a:spcAft>
                          <a:spcPts val="0"/>
                        </a:spcAft>
                      </a:pPr>
                      <a:r>
                        <a:rPr lang="en-US" sz="2000">
                          <a:effectLst/>
                        </a:rPr>
                        <a:t>2. One searches for strengths in the other positions.</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8504485"/>
                  </a:ext>
                </a:extLst>
              </a:tr>
              <a:tr h="408879">
                <a:tc>
                  <a:txBody>
                    <a:bodyPr/>
                    <a:lstStyle/>
                    <a:p>
                      <a:pPr marL="0" marR="0">
                        <a:spcBef>
                          <a:spcPts val="0"/>
                        </a:spcBef>
                        <a:spcAft>
                          <a:spcPts val="0"/>
                        </a:spcAft>
                      </a:pPr>
                      <a:r>
                        <a:rPr lang="en-US" sz="2000">
                          <a:effectLst/>
                        </a:rPr>
                        <a:t>3. Assumes there is a right answer and someone has it.</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chemeClr val="tx2"/>
                          </a:solidFill>
                          <a:effectLst/>
                        </a:rPr>
                        <a:t> </a:t>
                      </a:r>
                      <a:endParaRPr lang="en-US" sz="200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6686499"/>
                  </a:ext>
                </a:extLst>
              </a:tr>
              <a:tr h="371698">
                <a:tc>
                  <a:txBody>
                    <a:bodyPr/>
                    <a:lstStyle/>
                    <a:p>
                      <a:pPr marL="0" marR="0">
                        <a:spcBef>
                          <a:spcPts val="0"/>
                        </a:spcBef>
                        <a:spcAft>
                          <a:spcPts val="0"/>
                        </a:spcAft>
                      </a:pPr>
                      <a:r>
                        <a:rPr lang="en-US" sz="2000" dirty="0">
                          <a:effectLst/>
                          <a:latin typeface="Optima" panose="02000503060000020004" pitchFamily="2" charset="0"/>
                          <a:ea typeface="Calibri" panose="020F0502020204030204" pitchFamily="34" charset="0"/>
                          <a:cs typeface="Times New Roman" panose="02020603050405020304" pitchFamily="18" charset="0"/>
                        </a:rPr>
                        <a:t>4. </a:t>
                      </a:r>
                      <a:r>
                        <a:rPr lang="en-US" sz="2000" dirty="0">
                          <a:effectLst/>
                        </a:rPr>
                        <a:t>An openness to being wrong and an openness to change.</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483128"/>
                  </a:ext>
                </a:extLst>
              </a:tr>
              <a:tr h="657929">
                <a:tc>
                  <a:txBody>
                    <a:bodyPr/>
                    <a:lstStyle/>
                    <a:p>
                      <a:pPr marL="0" marR="0">
                        <a:spcBef>
                          <a:spcPts val="0"/>
                        </a:spcBef>
                        <a:spcAft>
                          <a:spcPts val="0"/>
                        </a:spcAft>
                      </a:pPr>
                      <a:r>
                        <a:rPr lang="en-US" sz="2000" dirty="0">
                          <a:effectLst/>
                        </a:rPr>
                        <a:t>5. One listens in order to find flaws and to counter arguments.</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chemeClr val="tx2"/>
                          </a:solidFill>
                          <a:effectLst/>
                        </a:rPr>
                        <a:t> </a:t>
                      </a:r>
                      <a:endParaRPr lang="en-US" sz="200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5538641"/>
                  </a:ext>
                </a:extLst>
              </a:tr>
              <a:tr h="657929">
                <a:tc>
                  <a:txBody>
                    <a:bodyPr/>
                    <a:lstStyle/>
                    <a:p>
                      <a:pPr marL="0" marR="0">
                        <a:spcBef>
                          <a:spcPts val="0"/>
                        </a:spcBef>
                        <a:spcAft>
                          <a:spcPts val="0"/>
                        </a:spcAft>
                      </a:pPr>
                      <a:r>
                        <a:rPr lang="en-US" sz="2000" dirty="0">
                          <a:effectLst/>
                        </a:rPr>
                        <a:t>6. Involves a real concern for the other person and does not seek to alienate or offend.</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2708283"/>
                  </a:ext>
                </a:extLst>
              </a:tr>
              <a:tr h="328965">
                <a:tc>
                  <a:txBody>
                    <a:bodyPr/>
                    <a:lstStyle/>
                    <a:p>
                      <a:pPr marL="0" marR="0">
                        <a:spcBef>
                          <a:spcPts val="0"/>
                        </a:spcBef>
                        <a:spcAft>
                          <a:spcPts val="0"/>
                        </a:spcAft>
                      </a:pPr>
                      <a:r>
                        <a:rPr lang="en-US" sz="2000" dirty="0">
                          <a:effectLst/>
                        </a:rPr>
                        <a:t>7. Reveals assumptions for re-evaluation</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83724"/>
                  </a:ext>
                </a:extLst>
              </a:tr>
              <a:tr h="328965">
                <a:tc>
                  <a:txBody>
                    <a:bodyPr/>
                    <a:lstStyle/>
                    <a:p>
                      <a:pPr marL="0" marR="0">
                        <a:spcBef>
                          <a:spcPts val="0"/>
                        </a:spcBef>
                        <a:spcAft>
                          <a:spcPts val="0"/>
                        </a:spcAft>
                      </a:pPr>
                      <a:r>
                        <a:rPr lang="en-US" sz="2000">
                          <a:effectLst/>
                        </a:rPr>
                        <a:t>8. Winning is the goal.</a:t>
                      </a:r>
                      <a:endParaRPr lang="en-US" sz="20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solidFill>
                            <a:schemeClr val="tx2"/>
                          </a:solidFill>
                          <a:effectLst/>
                        </a:rPr>
                        <a:t> </a:t>
                      </a:r>
                      <a:endParaRPr lang="en-US" sz="200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1427789"/>
                  </a:ext>
                </a:extLst>
              </a:tr>
              <a:tr h="328965">
                <a:tc>
                  <a:txBody>
                    <a:bodyPr/>
                    <a:lstStyle/>
                    <a:p>
                      <a:pPr marL="0" marR="0">
                        <a:spcBef>
                          <a:spcPts val="0"/>
                        </a:spcBef>
                        <a:spcAft>
                          <a:spcPts val="0"/>
                        </a:spcAft>
                      </a:pPr>
                      <a:r>
                        <a:rPr lang="en-US" sz="2000" dirty="0">
                          <a:effectLst/>
                        </a:rPr>
                        <a:t>9. Assumes that many people have important perspectives to inform our thinking about the topic</a:t>
                      </a:r>
                      <a:endParaRPr lang="en-US" sz="20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X</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2"/>
                          </a:solidFill>
                          <a:effectLst/>
                        </a:rPr>
                        <a:t> </a:t>
                      </a:r>
                      <a:endParaRPr lang="en-US" sz="2000" dirty="0">
                        <a:solidFill>
                          <a:schemeClr val="tx2"/>
                        </a:solidFill>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9607425"/>
                  </a:ext>
                </a:extLst>
              </a:tr>
            </a:tbl>
          </a:graphicData>
        </a:graphic>
      </p:graphicFrame>
      <p:sp>
        <p:nvSpPr>
          <p:cNvPr id="3" name="Rectangle 1">
            <a:extLst>
              <a:ext uri="{FF2B5EF4-FFF2-40B4-BE49-F238E27FC236}">
                <a16:creationId xmlns:a16="http://schemas.microsoft.com/office/drawing/2014/main" id="{435EF25B-BA6F-5942-9BEA-7D793AD5570C}"/>
              </a:ext>
            </a:extLst>
          </p:cNvPr>
          <p:cNvSpPr>
            <a:spLocks noChangeArrowheads="1"/>
          </p:cNvSpPr>
          <p:nvPr/>
        </p:nvSpPr>
        <p:spPr bwMode="auto">
          <a:xfrm>
            <a:off x="364777" y="584774"/>
            <a:ext cx="98269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Optima" panose="02000503060000020004" pitchFamily="2" charset="0"/>
                <a:ea typeface="Calibri" panose="020F0502020204030204" pitchFamily="34" charset="0"/>
                <a:cs typeface="Times New Roman" panose="02020603050405020304" pitchFamily="18" charset="0"/>
              </a:rPr>
              <a:t>Dialogue vs Debate</a:t>
            </a:r>
            <a:endParaRPr kumimoji="0" lang="en-US" altLang="en-US" sz="2000" b="0" i="0" u="none" strike="noStrike" cap="none" normalizeH="0" baseline="0" dirty="0">
              <a:ln>
                <a:noFill/>
              </a:ln>
              <a:solidFill>
                <a:schemeClr val="tx1"/>
              </a:solidFill>
              <a:effectLst/>
            </a:endParaRPr>
          </a:p>
        </p:txBody>
      </p:sp>
      <p:pic>
        <p:nvPicPr>
          <p:cNvPr id="4" name="Audio 3">
            <a:hlinkClick r:id="" action="ppaction://media"/>
            <a:extLst>
              <a:ext uri="{FF2B5EF4-FFF2-40B4-BE49-F238E27FC236}">
                <a16:creationId xmlns:a16="http://schemas.microsoft.com/office/drawing/2014/main" id="{9BABE113-FA16-1F46-AF4F-1D77CFB29A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5147992"/>
      </p:ext>
    </p:extLst>
  </p:cSld>
  <p:clrMapOvr>
    <a:masterClrMapping/>
  </p:clrMapOvr>
  <mc:AlternateContent xmlns:mc="http://schemas.openxmlformats.org/markup-compatibility/2006">
    <mc:Choice xmlns:p14="http://schemas.microsoft.com/office/powerpoint/2010/main" Requires="p14">
      <p:transition spd="slow" p14:dur="2000" advTm="36646"/>
    </mc:Choice>
    <mc:Fallback>
      <p:transition spd="slow" advTm="3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6.3|8|10.9"/>
</p:tagLst>
</file>

<file path=ppt/tags/tag2.xml><?xml version="1.0" encoding="utf-8"?>
<p:tagLst xmlns:a="http://schemas.openxmlformats.org/drawingml/2006/main" xmlns:r="http://schemas.openxmlformats.org/officeDocument/2006/relationships" xmlns:p="http://schemas.openxmlformats.org/presentationml/2006/main">
  <p:tag name="TIMING" val="|3.1|4.7|18.1|8.9"/>
</p:tagLst>
</file>

<file path=ppt/tags/tag3.xml><?xml version="1.0" encoding="utf-8"?>
<p:tagLst xmlns:a="http://schemas.openxmlformats.org/drawingml/2006/main" xmlns:r="http://schemas.openxmlformats.org/officeDocument/2006/relationships" xmlns:p="http://schemas.openxmlformats.org/presentationml/2006/main">
  <p:tag name="TIMING" val="|2.8|5.5|12.5"/>
</p:tagLst>
</file>

<file path=ppt/theme/theme1.xml><?xml version="1.0" encoding="utf-8"?>
<a:theme xmlns:a="http://schemas.openxmlformats.org/drawingml/2006/main" name="ShojiVTI">
  <a:themeElements>
    <a:clrScheme name="AnalogousFromRegularSeed_2SEEDS">
      <a:dk1>
        <a:srgbClr val="000000"/>
      </a:dk1>
      <a:lt1>
        <a:srgbClr val="FFFFFF"/>
      </a:lt1>
      <a:dk2>
        <a:srgbClr val="412924"/>
      </a:dk2>
      <a:lt2>
        <a:srgbClr val="E8E3E2"/>
      </a:lt2>
      <a:accent1>
        <a:srgbClr val="3BA7B1"/>
      </a:accent1>
      <a:accent2>
        <a:srgbClr val="46B28F"/>
      </a:accent2>
      <a:accent3>
        <a:srgbClr val="4D87C3"/>
      </a:accent3>
      <a:accent4>
        <a:srgbClr val="B13B65"/>
      </a:accent4>
      <a:accent5>
        <a:srgbClr val="C3534D"/>
      </a:accent5>
      <a:accent6>
        <a:srgbClr val="B1733B"/>
      </a:accent6>
      <a:hlink>
        <a:srgbClr val="C3574C"/>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2434</Words>
  <Application>Microsoft Macintosh PowerPoint</Application>
  <PresentationFormat>Widescreen</PresentationFormat>
  <Paragraphs>225</Paragraphs>
  <Slides>21</Slides>
  <Notes>16</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Meiryo</vt:lpstr>
      <vt:lpstr>Arial</vt:lpstr>
      <vt:lpstr>Calibri</vt:lpstr>
      <vt:lpstr>Corbel</vt:lpstr>
      <vt:lpstr>Optima</vt:lpstr>
      <vt:lpstr>ShojiVTI</vt:lpstr>
      <vt:lpstr> An Intro to Intergroup Dialogue</vt:lpstr>
      <vt:lpstr>D&amp;I  Small Steps</vt:lpstr>
      <vt:lpstr> An Intro to Intergroup Dialogue</vt:lpstr>
      <vt:lpstr> An Intro to Intergroup Dialogue</vt:lpstr>
      <vt:lpstr>PowerPoint Presentation</vt:lpstr>
      <vt:lpstr>PowerPoint Presentation</vt:lpstr>
      <vt:lpstr>PowerPoint Presentation</vt:lpstr>
      <vt:lpstr>PowerPoint Presentation</vt:lpstr>
      <vt:lpstr>PowerPoint Presentation</vt:lpstr>
      <vt:lpstr>PowerPoint Presentation</vt:lpstr>
      <vt:lpstr>Recognizing Social Position, Power, and Identities</vt:lpstr>
      <vt:lpstr>Emotions and Emotional Responses</vt:lpstr>
      <vt:lpstr>Personal Experiences</vt:lpstr>
      <vt:lpstr>Making Mistakes</vt:lpstr>
      <vt:lpstr>Strategy</vt:lpstr>
      <vt:lpstr>Strategy</vt:lpstr>
      <vt:lpstr>Strategy</vt:lpstr>
      <vt:lpstr>Strategy</vt:lpstr>
      <vt:lpstr>Strategy</vt:lpstr>
      <vt:lpstr>Intergroup Dialogue</vt:lpstr>
      <vt:lpstr>Diversity &amp; Inclusion Small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An Intro to Intergroup Dialogue</dc:title>
  <dc:creator>Pennylyn Dykstra-Pruim</dc:creator>
  <cp:lastModifiedBy>Pennylyn Dykstra-Pruim</cp:lastModifiedBy>
  <cp:revision>6</cp:revision>
  <dcterms:created xsi:type="dcterms:W3CDTF">2020-09-23T13:58:01Z</dcterms:created>
  <dcterms:modified xsi:type="dcterms:W3CDTF">2020-09-23T15:25:19Z</dcterms:modified>
</cp:coreProperties>
</file>