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05" r:id="rId2"/>
    <p:sldMasterId id="2147483717" r:id="rId3"/>
  </p:sldMasterIdLst>
  <p:notesMasterIdLst>
    <p:notesMasterId r:id="rId55"/>
  </p:notesMasterIdLst>
  <p:sldIdLst>
    <p:sldId id="334" r:id="rId4"/>
    <p:sldId id="335" r:id="rId5"/>
    <p:sldId id="297" r:id="rId6"/>
    <p:sldId id="298" r:id="rId7"/>
    <p:sldId id="299" r:id="rId8"/>
    <p:sldId id="300" r:id="rId9"/>
    <p:sldId id="301" r:id="rId10"/>
    <p:sldId id="302" r:id="rId11"/>
    <p:sldId id="305" r:id="rId12"/>
    <p:sldId id="306" r:id="rId13"/>
    <p:sldId id="307" r:id="rId14"/>
    <p:sldId id="308" r:id="rId15"/>
    <p:sldId id="309" r:id="rId16"/>
    <p:sldId id="310" r:id="rId17"/>
    <p:sldId id="32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26" r:id="rId36"/>
    <p:sldId id="295" r:id="rId37"/>
    <p:sldId id="257" r:id="rId38"/>
    <p:sldId id="261" r:id="rId39"/>
    <p:sldId id="265" r:id="rId40"/>
    <p:sldId id="276" r:id="rId41"/>
    <p:sldId id="284" r:id="rId42"/>
    <p:sldId id="277" r:id="rId43"/>
    <p:sldId id="279" r:id="rId44"/>
    <p:sldId id="278" r:id="rId45"/>
    <p:sldId id="331" r:id="rId46"/>
    <p:sldId id="332" r:id="rId47"/>
    <p:sldId id="317" r:id="rId48"/>
    <p:sldId id="293" r:id="rId49"/>
    <p:sldId id="328" r:id="rId50"/>
    <p:sldId id="314" r:id="rId51"/>
    <p:sldId id="311" r:id="rId52"/>
    <p:sldId id="312" r:id="rId53"/>
    <p:sldId id="31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88682" autoAdjust="0"/>
  </p:normalViewPr>
  <p:slideViewPr>
    <p:cSldViewPr snapToGrid="0">
      <p:cViewPr varScale="1">
        <p:scale>
          <a:sx n="115" d="100"/>
          <a:sy n="115" d="100"/>
        </p:scale>
        <p:origin x="2040" y="208"/>
      </p:cViewPr>
      <p:guideLst/>
    </p:cSldViewPr>
  </p:slideViewPr>
  <p:notesTextViewPr>
    <p:cViewPr>
      <p:scale>
        <a:sx n="3" d="2"/>
        <a:sy n="3" d="2"/>
      </p:scale>
      <p:origin x="0" y="0"/>
    </p:cViewPr>
  </p:notesTextViewPr>
  <p:sorterViewPr>
    <p:cViewPr>
      <p:scale>
        <a:sx n="41" d="100"/>
        <a:sy n="41" d="100"/>
      </p:scale>
      <p:origin x="0" y="-31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image" Target="../media/image70.jpeg"/></Relationships>
</file>

<file path=ppt/diagrams/_rels/data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image" Target="../media/image70.jpeg"/><Relationship Id="rId4" Type="http://schemas.openxmlformats.org/officeDocument/2006/relationships/image" Target="../media/image78.emf"/></Relationships>
</file>

<file path=ppt/diagrams/_rels/data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image" Target="../media/image70.jpeg"/><Relationship Id="rId5" Type="http://schemas.openxmlformats.org/officeDocument/2006/relationships/image" Target="../media/image79.jpeg"/><Relationship Id="rId4" Type="http://schemas.openxmlformats.org/officeDocument/2006/relationships/image" Target="../media/image78.emf"/></Relationships>
</file>

<file path=ppt/diagrams/_rels/drawing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image" Target="../media/image7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image" Target="../media/image70.jpeg"/><Relationship Id="rId4" Type="http://schemas.openxmlformats.org/officeDocument/2006/relationships/image" Target="../media/image78.emf"/></Relationships>
</file>

<file path=ppt/diagrams/_rels/drawing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image" Target="../media/image70.jpeg"/><Relationship Id="rId5" Type="http://schemas.openxmlformats.org/officeDocument/2006/relationships/image" Target="../media/image79.jpeg"/><Relationship Id="rId4" Type="http://schemas.openxmlformats.org/officeDocument/2006/relationships/image" Target="../media/image78.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AE7299-FF4C-491C-B6E1-CB6BAA9CBFD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5051413-6574-48C0-95B5-4E15F93CB94C}">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Agriculture</a:t>
          </a:r>
        </a:p>
      </dgm:t>
    </dgm:pt>
    <dgm:pt modelId="{9A8939BA-7E50-463E-9003-52C2AF91398E}" type="parTrans" cxnId="{38147273-5738-4D53-A392-282E82976F0A}">
      <dgm:prSet/>
      <dgm:spPr/>
      <dgm:t>
        <a:bodyPr/>
        <a:lstStyle/>
        <a:p>
          <a:endParaRPr lang="en-US"/>
        </a:p>
      </dgm:t>
    </dgm:pt>
    <dgm:pt modelId="{262E2ABC-46AF-4821-96D0-8666450E5964}" type="sibTrans" cxnId="{38147273-5738-4D53-A392-282E82976F0A}">
      <dgm:prSet/>
      <dgm:spPr/>
      <dgm:t>
        <a:bodyPr/>
        <a:lstStyle/>
        <a:p>
          <a:endParaRPr lang="en-US"/>
        </a:p>
      </dgm:t>
    </dgm:pt>
    <dgm:pt modelId="{92894BFE-0F56-4AE5-9EF0-BE08F1ED0FE3}">
      <dgm:prSet phldrT="[Text]"/>
      <dgm:spPr/>
      <dgm:t>
        <a:bodyPr/>
        <a:lstStyle/>
        <a:p>
          <a:r>
            <a:rPr lang="en-US" dirty="0"/>
            <a:t>Navigation</a:t>
          </a:r>
        </a:p>
      </dgm:t>
    </dgm:pt>
    <dgm:pt modelId="{FCA3EC11-D166-4234-B400-6234E7726CAA}" type="parTrans" cxnId="{741481BC-2EE3-42FE-BF2C-983D777738E5}">
      <dgm:prSet/>
      <dgm:spPr/>
      <dgm:t>
        <a:bodyPr/>
        <a:lstStyle/>
        <a:p>
          <a:endParaRPr lang="en-US"/>
        </a:p>
      </dgm:t>
    </dgm:pt>
    <dgm:pt modelId="{028231E5-D55C-40FA-BB7D-9403CC821A21}" type="sibTrans" cxnId="{741481BC-2EE3-42FE-BF2C-983D777738E5}">
      <dgm:prSet/>
      <dgm:spPr/>
      <dgm:t>
        <a:bodyPr/>
        <a:lstStyle/>
        <a:p>
          <a:endParaRPr lang="en-US"/>
        </a:p>
      </dgm:t>
    </dgm:pt>
    <dgm:pt modelId="{EA0FFD61-9CAD-4F4A-81F6-958AB7448578}">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Industrial water supply</a:t>
          </a:r>
        </a:p>
      </dgm:t>
    </dgm:pt>
    <dgm:pt modelId="{A0B504DD-3C82-4A8C-92DE-4A1854A8AC8D}" type="parTrans" cxnId="{5159B416-0275-4D2F-9883-9D956FA7419B}">
      <dgm:prSet/>
      <dgm:spPr/>
      <dgm:t>
        <a:bodyPr/>
        <a:lstStyle/>
        <a:p>
          <a:endParaRPr lang="en-US"/>
        </a:p>
      </dgm:t>
    </dgm:pt>
    <dgm:pt modelId="{5EF71C0A-EB56-4EE7-A9FE-C3CBC96289D2}" type="sibTrans" cxnId="{5159B416-0275-4D2F-9883-9D956FA7419B}">
      <dgm:prSet/>
      <dgm:spPr/>
      <dgm:t>
        <a:bodyPr/>
        <a:lstStyle/>
        <a:p>
          <a:endParaRPr lang="en-US"/>
        </a:p>
      </dgm:t>
    </dgm:pt>
    <dgm:pt modelId="{69300A1B-1DAF-4E81-9DAA-A048B240ED31}">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Warm water fishery</a:t>
          </a:r>
        </a:p>
      </dgm:t>
    </dgm:pt>
    <dgm:pt modelId="{B862C11C-5B66-478C-8D08-58FDAEAE43C7}" type="parTrans" cxnId="{FB5B1288-2C14-4BC0-AD28-213ECF734A20}">
      <dgm:prSet/>
      <dgm:spPr/>
      <dgm:t>
        <a:bodyPr/>
        <a:lstStyle/>
        <a:p>
          <a:endParaRPr lang="en-US"/>
        </a:p>
      </dgm:t>
    </dgm:pt>
    <dgm:pt modelId="{939ACCD3-B6AB-42A1-9E00-EBE20E532E5A}" type="sibTrans" cxnId="{FB5B1288-2C14-4BC0-AD28-213ECF734A20}">
      <dgm:prSet/>
      <dgm:spPr/>
      <dgm:t>
        <a:bodyPr/>
        <a:lstStyle/>
        <a:p>
          <a:endParaRPr lang="en-US"/>
        </a:p>
      </dgm:t>
    </dgm:pt>
    <dgm:pt modelId="{2E9FA117-53B3-4247-AB63-10052AF2D75E}">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Partial body contact recreation</a:t>
          </a:r>
        </a:p>
      </dgm:t>
    </dgm:pt>
    <dgm:pt modelId="{7CCEE29B-ECCE-443B-B72C-1371E31D7246}" type="parTrans" cxnId="{FD2A77B8-6B53-479B-BCC4-1691F3D50F05}">
      <dgm:prSet/>
      <dgm:spPr/>
      <dgm:t>
        <a:bodyPr/>
        <a:lstStyle/>
        <a:p>
          <a:endParaRPr lang="en-US"/>
        </a:p>
      </dgm:t>
    </dgm:pt>
    <dgm:pt modelId="{F095272C-9C2E-4FE5-B3E7-C23DA8FFB106}" type="sibTrans" cxnId="{FD2A77B8-6B53-479B-BCC4-1691F3D50F05}">
      <dgm:prSet/>
      <dgm:spPr/>
      <dgm:t>
        <a:bodyPr/>
        <a:lstStyle/>
        <a:p>
          <a:endParaRPr lang="en-US"/>
        </a:p>
      </dgm:t>
    </dgm:pt>
    <dgm:pt modelId="{05D4D076-8F6C-4639-8BD3-D437F28626C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Fish consumption</a:t>
          </a:r>
        </a:p>
      </dgm:t>
    </dgm:pt>
    <dgm:pt modelId="{B3A99830-A0E1-4422-A816-A0D446C0BA9A}" type="parTrans" cxnId="{BA871804-928D-4F1E-8313-1A44CCDB585C}">
      <dgm:prSet/>
      <dgm:spPr/>
      <dgm:t>
        <a:bodyPr/>
        <a:lstStyle/>
        <a:p>
          <a:endParaRPr lang="en-US"/>
        </a:p>
      </dgm:t>
    </dgm:pt>
    <dgm:pt modelId="{84C519BE-BE61-44BA-A51F-D4C7DE930CFB}" type="sibTrans" cxnId="{BA871804-928D-4F1E-8313-1A44CCDB585C}">
      <dgm:prSet/>
      <dgm:spPr/>
      <dgm:t>
        <a:bodyPr/>
        <a:lstStyle/>
        <a:p>
          <a:endParaRPr lang="en-US"/>
        </a:p>
      </dgm:t>
    </dgm:pt>
    <dgm:pt modelId="{6B1BCEBF-EBED-4C35-A43C-9828CF6046B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Other indigenous aquatic life/wildlife</a:t>
          </a:r>
        </a:p>
      </dgm:t>
    </dgm:pt>
    <dgm:pt modelId="{A17AB3C8-9976-4E7E-95B3-507A07B4E22F}" type="parTrans" cxnId="{BC791918-8B84-4AC3-B0B9-3E72EFEFA5DB}">
      <dgm:prSet/>
      <dgm:spPr/>
      <dgm:t>
        <a:bodyPr/>
        <a:lstStyle/>
        <a:p>
          <a:endParaRPr lang="en-US"/>
        </a:p>
      </dgm:t>
    </dgm:pt>
    <dgm:pt modelId="{32E6EC44-7DE8-4248-9BCC-42AB6BF5100A}" type="sibTrans" cxnId="{BC791918-8B84-4AC3-B0B9-3E72EFEFA5DB}">
      <dgm:prSet/>
      <dgm:spPr/>
      <dgm:t>
        <a:bodyPr/>
        <a:lstStyle/>
        <a:p>
          <a:endParaRPr lang="en-US"/>
        </a:p>
      </dgm:t>
    </dgm:pt>
    <dgm:pt modelId="{78A14C72-F9CA-4AA3-B799-37D75190F079}">
      <dgm:prSet/>
      <dgm:spPr/>
      <dgm:t>
        <a:bodyPr/>
        <a:lstStyle/>
        <a:p>
          <a:r>
            <a:rPr lang="en-US" dirty="0"/>
            <a:t>Total body contact recreation (May 1-October 1) </a:t>
          </a:r>
        </a:p>
      </dgm:t>
    </dgm:pt>
    <dgm:pt modelId="{19B46EEE-CFD5-471F-8770-18873A82C13F}" type="parTrans" cxnId="{A348BA32-D86D-4FF1-A6BB-67CA2CBB22BE}">
      <dgm:prSet/>
      <dgm:spPr/>
      <dgm:t>
        <a:bodyPr/>
        <a:lstStyle/>
        <a:p>
          <a:endParaRPr lang="en-US"/>
        </a:p>
      </dgm:t>
    </dgm:pt>
    <dgm:pt modelId="{391ECFD4-7C15-4597-A029-94C3BFCFEE04}" type="sibTrans" cxnId="{A348BA32-D86D-4FF1-A6BB-67CA2CBB22BE}">
      <dgm:prSet/>
      <dgm:spPr/>
      <dgm:t>
        <a:bodyPr/>
        <a:lstStyle/>
        <a:p>
          <a:endParaRPr lang="en-US"/>
        </a:p>
      </dgm:t>
    </dgm:pt>
    <dgm:pt modelId="{5DE49518-B4C9-4A68-B6CA-D4A93E0554AE}">
      <dgm:prSet/>
      <dgm:spPr/>
      <dgm:t>
        <a:bodyPr/>
        <a:lstStyle/>
        <a:p>
          <a:r>
            <a:rPr lang="en-US" dirty="0"/>
            <a:t>Cold water fishery (specific  connecting waters)</a:t>
          </a:r>
        </a:p>
      </dgm:t>
    </dgm:pt>
    <dgm:pt modelId="{3ECC3108-0021-4E46-81CE-D0EE3B18FB75}" type="parTrans" cxnId="{2FB204CB-020E-4C38-87FF-E2234200354C}">
      <dgm:prSet/>
      <dgm:spPr/>
      <dgm:t>
        <a:bodyPr/>
        <a:lstStyle/>
        <a:p>
          <a:endParaRPr lang="en-US"/>
        </a:p>
      </dgm:t>
    </dgm:pt>
    <dgm:pt modelId="{4639E55B-3E1E-442F-BC44-016B10F9661D}" type="sibTrans" cxnId="{2FB204CB-020E-4C38-87FF-E2234200354C}">
      <dgm:prSet/>
      <dgm:spPr/>
      <dgm:t>
        <a:bodyPr/>
        <a:lstStyle/>
        <a:p>
          <a:endParaRPr lang="en-US"/>
        </a:p>
      </dgm:t>
    </dgm:pt>
    <dgm:pt modelId="{C8F4B401-053F-4678-AC56-AF3E01F12DAC}" type="pres">
      <dgm:prSet presAssocID="{A4AE7299-FF4C-491C-B6E1-CB6BAA9CBFDD}" presName="diagram" presStyleCnt="0">
        <dgm:presLayoutVars>
          <dgm:dir/>
          <dgm:resizeHandles val="exact"/>
        </dgm:presLayoutVars>
      </dgm:prSet>
      <dgm:spPr/>
    </dgm:pt>
    <dgm:pt modelId="{12F1B88F-61AB-4DBD-8657-5FE05397BA2B}" type="pres">
      <dgm:prSet presAssocID="{C5051413-6574-48C0-95B5-4E15F93CB94C}" presName="node" presStyleLbl="node1" presStyleIdx="0" presStyleCnt="9">
        <dgm:presLayoutVars>
          <dgm:bulletEnabled val="1"/>
        </dgm:presLayoutVars>
      </dgm:prSet>
      <dgm:spPr/>
    </dgm:pt>
    <dgm:pt modelId="{8EB4B1B5-24D1-498D-B3B2-DD1E33FD3964}" type="pres">
      <dgm:prSet presAssocID="{262E2ABC-46AF-4821-96D0-8666450E5964}" presName="sibTrans" presStyleCnt="0"/>
      <dgm:spPr/>
    </dgm:pt>
    <dgm:pt modelId="{FD7F83F6-2FB4-43AF-9F3E-3E989EF231BB}" type="pres">
      <dgm:prSet presAssocID="{92894BFE-0F56-4AE5-9EF0-BE08F1ED0FE3}" presName="node" presStyleLbl="node1" presStyleIdx="1" presStyleCnt="9">
        <dgm:presLayoutVars>
          <dgm:bulletEnabled val="1"/>
        </dgm:presLayoutVars>
      </dgm:prSet>
      <dgm:spPr/>
    </dgm:pt>
    <dgm:pt modelId="{5C887400-3340-4709-A2F4-60B972B00325}" type="pres">
      <dgm:prSet presAssocID="{028231E5-D55C-40FA-BB7D-9403CC821A21}" presName="sibTrans" presStyleCnt="0"/>
      <dgm:spPr/>
    </dgm:pt>
    <dgm:pt modelId="{51AFD19F-FC60-4369-B89A-30664BCD8904}" type="pres">
      <dgm:prSet presAssocID="{EA0FFD61-9CAD-4F4A-81F6-958AB7448578}" presName="node" presStyleLbl="node1" presStyleIdx="2" presStyleCnt="9">
        <dgm:presLayoutVars>
          <dgm:bulletEnabled val="1"/>
        </dgm:presLayoutVars>
      </dgm:prSet>
      <dgm:spPr/>
    </dgm:pt>
    <dgm:pt modelId="{66414874-034E-4718-BDC0-FEA88085EC1E}" type="pres">
      <dgm:prSet presAssocID="{5EF71C0A-EB56-4EE7-A9FE-C3CBC96289D2}" presName="sibTrans" presStyleCnt="0"/>
      <dgm:spPr/>
    </dgm:pt>
    <dgm:pt modelId="{C87311CF-4B42-427D-886C-B6DDFD9F8C29}" type="pres">
      <dgm:prSet presAssocID="{69300A1B-1DAF-4E81-9DAA-A048B240ED31}" presName="node" presStyleLbl="node1" presStyleIdx="3" presStyleCnt="9">
        <dgm:presLayoutVars>
          <dgm:bulletEnabled val="1"/>
        </dgm:presLayoutVars>
      </dgm:prSet>
      <dgm:spPr/>
    </dgm:pt>
    <dgm:pt modelId="{6565FE13-0700-46F8-AE13-F7C1D609977A}" type="pres">
      <dgm:prSet presAssocID="{939ACCD3-B6AB-42A1-9E00-EBE20E532E5A}" presName="sibTrans" presStyleCnt="0"/>
      <dgm:spPr/>
    </dgm:pt>
    <dgm:pt modelId="{40DBADBA-17D6-4F62-9A18-2B2FD4E5F727}" type="pres">
      <dgm:prSet presAssocID="{6B1BCEBF-EBED-4C35-A43C-9828CF6046B4}" presName="node" presStyleLbl="node1" presStyleIdx="4" presStyleCnt="9">
        <dgm:presLayoutVars>
          <dgm:bulletEnabled val="1"/>
        </dgm:presLayoutVars>
      </dgm:prSet>
      <dgm:spPr/>
    </dgm:pt>
    <dgm:pt modelId="{DF06DF2C-4AE7-4058-A48F-179E7F3D7721}" type="pres">
      <dgm:prSet presAssocID="{32E6EC44-7DE8-4248-9BCC-42AB6BF5100A}" presName="sibTrans" presStyleCnt="0"/>
      <dgm:spPr/>
    </dgm:pt>
    <dgm:pt modelId="{C2A25D99-3E46-4F64-8892-5BB7A6B0F5C1}" type="pres">
      <dgm:prSet presAssocID="{2E9FA117-53B3-4247-AB63-10052AF2D75E}" presName="node" presStyleLbl="node1" presStyleIdx="5" presStyleCnt="9">
        <dgm:presLayoutVars>
          <dgm:bulletEnabled val="1"/>
        </dgm:presLayoutVars>
      </dgm:prSet>
      <dgm:spPr/>
    </dgm:pt>
    <dgm:pt modelId="{9D320F5B-9259-4C6E-BBA8-46A882B16FE8}" type="pres">
      <dgm:prSet presAssocID="{F095272C-9C2E-4FE5-B3E7-C23DA8FFB106}" presName="sibTrans" presStyleCnt="0"/>
      <dgm:spPr/>
    </dgm:pt>
    <dgm:pt modelId="{70500E8D-6617-49DE-91E7-F8C3D81A25BE}" type="pres">
      <dgm:prSet presAssocID="{05D4D076-8F6C-4639-8BD3-D437F28626C3}" presName="node" presStyleLbl="node1" presStyleIdx="6" presStyleCnt="9">
        <dgm:presLayoutVars>
          <dgm:bulletEnabled val="1"/>
        </dgm:presLayoutVars>
      </dgm:prSet>
      <dgm:spPr/>
    </dgm:pt>
    <dgm:pt modelId="{B6E34E71-1C01-4862-B784-8050CA5A333B}" type="pres">
      <dgm:prSet presAssocID="{84C519BE-BE61-44BA-A51F-D4C7DE930CFB}" presName="sibTrans" presStyleCnt="0"/>
      <dgm:spPr/>
    </dgm:pt>
    <dgm:pt modelId="{CD0C1260-C21A-4F1D-BC91-C8E025FD481C}" type="pres">
      <dgm:prSet presAssocID="{78A14C72-F9CA-4AA3-B799-37D75190F079}" presName="node" presStyleLbl="node1" presStyleIdx="7" presStyleCnt="9">
        <dgm:presLayoutVars>
          <dgm:bulletEnabled val="1"/>
        </dgm:presLayoutVars>
      </dgm:prSet>
      <dgm:spPr/>
    </dgm:pt>
    <dgm:pt modelId="{330EE429-F86A-48A0-BECA-78ED2D6D641B}" type="pres">
      <dgm:prSet presAssocID="{391ECFD4-7C15-4597-A029-94C3BFCFEE04}" presName="sibTrans" presStyleCnt="0"/>
      <dgm:spPr/>
    </dgm:pt>
    <dgm:pt modelId="{F3F51D9F-2758-4071-8D79-FCB36D44B72C}" type="pres">
      <dgm:prSet presAssocID="{5DE49518-B4C9-4A68-B6CA-D4A93E0554AE}" presName="node" presStyleLbl="node1" presStyleIdx="8" presStyleCnt="9">
        <dgm:presLayoutVars>
          <dgm:bulletEnabled val="1"/>
        </dgm:presLayoutVars>
      </dgm:prSet>
      <dgm:spPr/>
    </dgm:pt>
  </dgm:ptLst>
  <dgm:cxnLst>
    <dgm:cxn modelId="{BA871804-928D-4F1E-8313-1A44CCDB585C}" srcId="{A4AE7299-FF4C-491C-B6E1-CB6BAA9CBFDD}" destId="{05D4D076-8F6C-4639-8BD3-D437F28626C3}" srcOrd="6" destOrd="0" parTransId="{B3A99830-A0E1-4422-A816-A0D446C0BA9A}" sibTransId="{84C519BE-BE61-44BA-A51F-D4C7DE930CFB}"/>
    <dgm:cxn modelId="{12F94C07-9459-43B5-B227-C3F076845793}" type="presOf" srcId="{EA0FFD61-9CAD-4F4A-81F6-958AB7448578}" destId="{51AFD19F-FC60-4369-B89A-30664BCD8904}" srcOrd="0" destOrd="0" presId="urn:microsoft.com/office/officeart/2005/8/layout/default"/>
    <dgm:cxn modelId="{5159B416-0275-4D2F-9883-9D956FA7419B}" srcId="{A4AE7299-FF4C-491C-B6E1-CB6BAA9CBFDD}" destId="{EA0FFD61-9CAD-4F4A-81F6-958AB7448578}" srcOrd="2" destOrd="0" parTransId="{A0B504DD-3C82-4A8C-92DE-4A1854A8AC8D}" sibTransId="{5EF71C0A-EB56-4EE7-A9FE-C3CBC96289D2}"/>
    <dgm:cxn modelId="{BC791918-8B84-4AC3-B0B9-3E72EFEFA5DB}" srcId="{A4AE7299-FF4C-491C-B6E1-CB6BAA9CBFDD}" destId="{6B1BCEBF-EBED-4C35-A43C-9828CF6046B4}" srcOrd="4" destOrd="0" parTransId="{A17AB3C8-9976-4E7E-95B3-507A07B4E22F}" sibTransId="{32E6EC44-7DE8-4248-9BCC-42AB6BF5100A}"/>
    <dgm:cxn modelId="{4991A025-4FF2-4D0F-98EE-BBD3302E343F}" type="presOf" srcId="{C5051413-6574-48C0-95B5-4E15F93CB94C}" destId="{12F1B88F-61AB-4DBD-8657-5FE05397BA2B}" srcOrd="0" destOrd="0" presId="urn:microsoft.com/office/officeart/2005/8/layout/default"/>
    <dgm:cxn modelId="{4CD44228-4151-4BB8-9A18-FB77C7D4D07F}" type="presOf" srcId="{92894BFE-0F56-4AE5-9EF0-BE08F1ED0FE3}" destId="{FD7F83F6-2FB4-43AF-9F3E-3E989EF231BB}" srcOrd="0" destOrd="0" presId="urn:microsoft.com/office/officeart/2005/8/layout/default"/>
    <dgm:cxn modelId="{A348BA32-D86D-4FF1-A6BB-67CA2CBB22BE}" srcId="{A4AE7299-FF4C-491C-B6E1-CB6BAA9CBFDD}" destId="{78A14C72-F9CA-4AA3-B799-37D75190F079}" srcOrd="7" destOrd="0" parTransId="{19B46EEE-CFD5-471F-8770-18873A82C13F}" sibTransId="{391ECFD4-7C15-4597-A029-94C3BFCFEE04}"/>
    <dgm:cxn modelId="{3340A548-3013-4D60-9AAC-A71B60D4D1D7}" type="presOf" srcId="{05D4D076-8F6C-4639-8BD3-D437F28626C3}" destId="{70500E8D-6617-49DE-91E7-F8C3D81A25BE}" srcOrd="0" destOrd="0" presId="urn:microsoft.com/office/officeart/2005/8/layout/default"/>
    <dgm:cxn modelId="{3396264D-7077-4212-90F6-97D7AEB8A453}" type="presOf" srcId="{6B1BCEBF-EBED-4C35-A43C-9828CF6046B4}" destId="{40DBADBA-17D6-4F62-9A18-2B2FD4E5F727}" srcOrd="0" destOrd="0" presId="urn:microsoft.com/office/officeart/2005/8/layout/default"/>
    <dgm:cxn modelId="{14BD5E4D-8987-47C2-97EC-4DBD39B7902A}" type="presOf" srcId="{2E9FA117-53B3-4247-AB63-10052AF2D75E}" destId="{C2A25D99-3E46-4F64-8892-5BB7A6B0F5C1}" srcOrd="0" destOrd="0" presId="urn:microsoft.com/office/officeart/2005/8/layout/default"/>
    <dgm:cxn modelId="{38147273-5738-4D53-A392-282E82976F0A}" srcId="{A4AE7299-FF4C-491C-B6E1-CB6BAA9CBFDD}" destId="{C5051413-6574-48C0-95B5-4E15F93CB94C}" srcOrd="0" destOrd="0" parTransId="{9A8939BA-7E50-463E-9003-52C2AF91398E}" sibTransId="{262E2ABC-46AF-4821-96D0-8666450E5964}"/>
    <dgm:cxn modelId="{FB5B1288-2C14-4BC0-AD28-213ECF734A20}" srcId="{A4AE7299-FF4C-491C-B6E1-CB6BAA9CBFDD}" destId="{69300A1B-1DAF-4E81-9DAA-A048B240ED31}" srcOrd="3" destOrd="0" parTransId="{B862C11C-5B66-478C-8D08-58FDAEAE43C7}" sibTransId="{939ACCD3-B6AB-42A1-9E00-EBE20E532E5A}"/>
    <dgm:cxn modelId="{0836D5A2-5491-4F2C-96A4-D7B5DD68AFEC}" type="presOf" srcId="{A4AE7299-FF4C-491C-B6E1-CB6BAA9CBFDD}" destId="{C8F4B401-053F-4678-AC56-AF3E01F12DAC}" srcOrd="0" destOrd="0" presId="urn:microsoft.com/office/officeart/2005/8/layout/default"/>
    <dgm:cxn modelId="{FD2A77B8-6B53-479B-BCC4-1691F3D50F05}" srcId="{A4AE7299-FF4C-491C-B6E1-CB6BAA9CBFDD}" destId="{2E9FA117-53B3-4247-AB63-10052AF2D75E}" srcOrd="5" destOrd="0" parTransId="{7CCEE29B-ECCE-443B-B72C-1371E31D7246}" sibTransId="{F095272C-9C2E-4FE5-B3E7-C23DA8FFB106}"/>
    <dgm:cxn modelId="{741481BC-2EE3-42FE-BF2C-983D777738E5}" srcId="{A4AE7299-FF4C-491C-B6E1-CB6BAA9CBFDD}" destId="{92894BFE-0F56-4AE5-9EF0-BE08F1ED0FE3}" srcOrd="1" destOrd="0" parTransId="{FCA3EC11-D166-4234-B400-6234E7726CAA}" sibTransId="{028231E5-D55C-40FA-BB7D-9403CC821A21}"/>
    <dgm:cxn modelId="{04DE5ECA-31E2-45D0-9FB5-BB3C4FFA6FF3}" type="presOf" srcId="{78A14C72-F9CA-4AA3-B799-37D75190F079}" destId="{CD0C1260-C21A-4F1D-BC91-C8E025FD481C}" srcOrd="0" destOrd="0" presId="urn:microsoft.com/office/officeart/2005/8/layout/default"/>
    <dgm:cxn modelId="{2FB204CB-020E-4C38-87FF-E2234200354C}" srcId="{A4AE7299-FF4C-491C-B6E1-CB6BAA9CBFDD}" destId="{5DE49518-B4C9-4A68-B6CA-D4A93E0554AE}" srcOrd="8" destOrd="0" parTransId="{3ECC3108-0021-4E46-81CE-D0EE3B18FB75}" sibTransId="{4639E55B-3E1E-442F-BC44-016B10F9661D}"/>
    <dgm:cxn modelId="{073A17D0-194F-4CDB-A231-7BC962F6B85E}" type="presOf" srcId="{69300A1B-1DAF-4E81-9DAA-A048B240ED31}" destId="{C87311CF-4B42-427D-886C-B6DDFD9F8C29}" srcOrd="0" destOrd="0" presId="urn:microsoft.com/office/officeart/2005/8/layout/default"/>
    <dgm:cxn modelId="{0D3D99D8-E170-4DF3-A53A-4F0212CAC6E0}" type="presOf" srcId="{5DE49518-B4C9-4A68-B6CA-D4A93E0554AE}" destId="{F3F51D9F-2758-4071-8D79-FCB36D44B72C}" srcOrd="0" destOrd="0" presId="urn:microsoft.com/office/officeart/2005/8/layout/default"/>
    <dgm:cxn modelId="{F3785B38-AF9C-47D3-A046-4AD864BDDB19}" type="presParOf" srcId="{C8F4B401-053F-4678-AC56-AF3E01F12DAC}" destId="{12F1B88F-61AB-4DBD-8657-5FE05397BA2B}" srcOrd="0" destOrd="0" presId="urn:microsoft.com/office/officeart/2005/8/layout/default"/>
    <dgm:cxn modelId="{172FAB1B-1EAC-49E2-8289-83FD335A4BF3}" type="presParOf" srcId="{C8F4B401-053F-4678-AC56-AF3E01F12DAC}" destId="{8EB4B1B5-24D1-498D-B3B2-DD1E33FD3964}" srcOrd="1" destOrd="0" presId="urn:microsoft.com/office/officeart/2005/8/layout/default"/>
    <dgm:cxn modelId="{FB459CD8-2D38-4057-98CA-E0126B74FDC2}" type="presParOf" srcId="{C8F4B401-053F-4678-AC56-AF3E01F12DAC}" destId="{FD7F83F6-2FB4-43AF-9F3E-3E989EF231BB}" srcOrd="2" destOrd="0" presId="urn:microsoft.com/office/officeart/2005/8/layout/default"/>
    <dgm:cxn modelId="{6E9A5D74-BB51-46F4-9D71-A4483CFADD34}" type="presParOf" srcId="{C8F4B401-053F-4678-AC56-AF3E01F12DAC}" destId="{5C887400-3340-4709-A2F4-60B972B00325}" srcOrd="3" destOrd="0" presId="urn:microsoft.com/office/officeart/2005/8/layout/default"/>
    <dgm:cxn modelId="{4CDB6F02-9C55-40FA-8E11-625F9FFE23D6}" type="presParOf" srcId="{C8F4B401-053F-4678-AC56-AF3E01F12DAC}" destId="{51AFD19F-FC60-4369-B89A-30664BCD8904}" srcOrd="4" destOrd="0" presId="urn:microsoft.com/office/officeart/2005/8/layout/default"/>
    <dgm:cxn modelId="{C0905811-47D3-4775-A4E5-BADBB9505238}" type="presParOf" srcId="{C8F4B401-053F-4678-AC56-AF3E01F12DAC}" destId="{66414874-034E-4718-BDC0-FEA88085EC1E}" srcOrd="5" destOrd="0" presId="urn:microsoft.com/office/officeart/2005/8/layout/default"/>
    <dgm:cxn modelId="{5D230854-3401-4351-AEDA-745B95AFA044}" type="presParOf" srcId="{C8F4B401-053F-4678-AC56-AF3E01F12DAC}" destId="{C87311CF-4B42-427D-886C-B6DDFD9F8C29}" srcOrd="6" destOrd="0" presId="urn:microsoft.com/office/officeart/2005/8/layout/default"/>
    <dgm:cxn modelId="{6ADDD265-4A3F-47B0-8610-B1A037634B31}" type="presParOf" srcId="{C8F4B401-053F-4678-AC56-AF3E01F12DAC}" destId="{6565FE13-0700-46F8-AE13-F7C1D609977A}" srcOrd="7" destOrd="0" presId="urn:microsoft.com/office/officeart/2005/8/layout/default"/>
    <dgm:cxn modelId="{347DA25D-0132-45D3-8380-D28BFDB0A61B}" type="presParOf" srcId="{C8F4B401-053F-4678-AC56-AF3E01F12DAC}" destId="{40DBADBA-17D6-4F62-9A18-2B2FD4E5F727}" srcOrd="8" destOrd="0" presId="urn:microsoft.com/office/officeart/2005/8/layout/default"/>
    <dgm:cxn modelId="{45DDB93C-B5B1-4E13-9E3A-17231888CCEA}" type="presParOf" srcId="{C8F4B401-053F-4678-AC56-AF3E01F12DAC}" destId="{DF06DF2C-4AE7-4058-A48F-179E7F3D7721}" srcOrd="9" destOrd="0" presId="urn:microsoft.com/office/officeart/2005/8/layout/default"/>
    <dgm:cxn modelId="{FC0BD7CB-669A-414D-8FCC-D1B7BC204579}" type="presParOf" srcId="{C8F4B401-053F-4678-AC56-AF3E01F12DAC}" destId="{C2A25D99-3E46-4F64-8892-5BB7A6B0F5C1}" srcOrd="10" destOrd="0" presId="urn:microsoft.com/office/officeart/2005/8/layout/default"/>
    <dgm:cxn modelId="{E8972849-0CEB-4167-B40B-9494E1F65C4D}" type="presParOf" srcId="{C8F4B401-053F-4678-AC56-AF3E01F12DAC}" destId="{9D320F5B-9259-4C6E-BBA8-46A882B16FE8}" srcOrd="11" destOrd="0" presId="urn:microsoft.com/office/officeart/2005/8/layout/default"/>
    <dgm:cxn modelId="{38D04086-50B7-4EF2-9EF1-F6700A273C2C}" type="presParOf" srcId="{C8F4B401-053F-4678-AC56-AF3E01F12DAC}" destId="{70500E8D-6617-49DE-91E7-F8C3D81A25BE}" srcOrd="12" destOrd="0" presId="urn:microsoft.com/office/officeart/2005/8/layout/default"/>
    <dgm:cxn modelId="{66A342F2-B2E3-4CA4-97C7-CF0551A68712}" type="presParOf" srcId="{C8F4B401-053F-4678-AC56-AF3E01F12DAC}" destId="{B6E34E71-1C01-4862-B784-8050CA5A333B}" srcOrd="13" destOrd="0" presId="urn:microsoft.com/office/officeart/2005/8/layout/default"/>
    <dgm:cxn modelId="{8CB28D52-C9F8-4C2F-B232-BF5084D6F2D1}" type="presParOf" srcId="{C8F4B401-053F-4678-AC56-AF3E01F12DAC}" destId="{CD0C1260-C21A-4F1D-BC91-C8E025FD481C}" srcOrd="14" destOrd="0" presId="urn:microsoft.com/office/officeart/2005/8/layout/default"/>
    <dgm:cxn modelId="{4557C8F8-A88D-46E7-9CCB-6F1AFAAA1EDE}" type="presParOf" srcId="{C8F4B401-053F-4678-AC56-AF3E01F12DAC}" destId="{330EE429-F86A-48A0-BECA-78ED2D6D641B}" srcOrd="15" destOrd="0" presId="urn:microsoft.com/office/officeart/2005/8/layout/default"/>
    <dgm:cxn modelId="{61836902-6574-4158-8445-C41D22346778}" type="presParOf" srcId="{C8F4B401-053F-4678-AC56-AF3E01F12DAC}" destId="{F3F51D9F-2758-4071-8D79-FCB36D44B72C}"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AE7299-FF4C-491C-B6E1-CB6BAA9CBFD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5051413-6574-48C0-95B5-4E15F93CB94C}">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Agriculture</a:t>
          </a:r>
        </a:p>
      </dgm:t>
    </dgm:pt>
    <dgm:pt modelId="{9A8939BA-7E50-463E-9003-52C2AF91398E}" type="parTrans" cxnId="{38147273-5738-4D53-A392-282E82976F0A}">
      <dgm:prSet/>
      <dgm:spPr/>
      <dgm:t>
        <a:bodyPr/>
        <a:lstStyle/>
        <a:p>
          <a:endParaRPr lang="en-US"/>
        </a:p>
      </dgm:t>
    </dgm:pt>
    <dgm:pt modelId="{262E2ABC-46AF-4821-96D0-8666450E5964}" type="sibTrans" cxnId="{38147273-5738-4D53-A392-282E82976F0A}">
      <dgm:prSet/>
      <dgm:spPr/>
      <dgm:t>
        <a:bodyPr/>
        <a:lstStyle/>
        <a:p>
          <a:endParaRPr lang="en-US"/>
        </a:p>
      </dgm:t>
    </dgm:pt>
    <dgm:pt modelId="{92894BFE-0F56-4AE5-9EF0-BE08F1ED0FE3}">
      <dgm:prSet phldrT="[Text]"/>
      <dgm:spPr/>
      <dgm:t>
        <a:bodyPr/>
        <a:lstStyle/>
        <a:p>
          <a:r>
            <a:rPr lang="en-US" dirty="0"/>
            <a:t>Navigation</a:t>
          </a:r>
        </a:p>
      </dgm:t>
    </dgm:pt>
    <dgm:pt modelId="{FCA3EC11-D166-4234-B400-6234E7726CAA}" type="parTrans" cxnId="{741481BC-2EE3-42FE-BF2C-983D777738E5}">
      <dgm:prSet/>
      <dgm:spPr/>
      <dgm:t>
        <a:bodyPr/>
        <a:lstStyle/>
        <a:p>
          <a:endParaRPr lang="en-US"/>
        </a:p>
      </dgm:t>
    </dgm:pt>
    <dgm:pt modelId="{028231E5-D55C-40FA-BB7D-9403CC821A21}" type="sibTrans" cxnId="{741481BC-2EE3-42FE-BF2C-983D777738E5}">
      <dgm:prSet/>
      <dgm:spPr/>
      <dgm:t>
        <a:bodyPr/>
        <a:lstStyle/>
        <a:p>
          <a:endParaRPr lang="en-US"/>
        </a:p>
      </dgm:t>
    </dgm:pt>
    <dgm:pt modelId="{EA0FFD61-9CAD-4F4A-81F6-958AB7448578}">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Industrial water supply</a:t>
          </a:r>
        </a:p>
      </dgm:t>
    </dgm:pt>
    <dgm:pt modelId="{A0B504DD-3C82-4A8C-92DE-4A1854A8AC8D}" type="parTrans" cxnId="{5159B416-0275-4D2F-9883-9D956FA7419B}">
      <dgm:prSet/>
      <dgm:spPr/>
      <dgm:t>
        <a:bodyPr/>
        <a:lstStyle/>
        <a:p>
          <a:endParaRPr lang="en-US"/>
        </a:p>
      </dgm:t>
    </dgm:pt>
    <dgm:pt modelId="{5EF71C0A-EB56-4EE7-A9FE-C3CBC96289D2}" type="sibTrans" cxnId="{5159B416-0275-4D2F-9883-9D956FA7419B}">
      <dgm:prSet/>
      <dgm:spPr/>
      <dgm:t>
        <a:bodyPr/>
        <a:lstStyle/>
        <a:p>
          <a:endParaRPr lang="en-US"/>
        </a:p>
      </dgm:t>
    </dgm:pt>
    <dgm:pt modelId="{69300A1B-1DAF-4E81-9DAA-A048B240ED31}">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Warm water fishery</a:t>
          </a:r>
        </a:p>
      </dgm:t>
    </dgm:pt>
    <dgm:pt modelId="{B862C11C-5B66-478C-8D08-58FDAEAE43C7}" type="parTrans" cxnId="{FB5B1288-2C14-4BC0-AD28-213ECF734A20}">
      <dgm:prSet/>
      <dgm:spPr/>
      <dgm:t>
        <a:bodyPr/>
        <a:lstStyle/>
        <a:p>
          <a:endParaRPr lang="en-US"/>
        </a:p>
      </dgm:t>
    </dgm:pt>
    <dgm:pt modelId="{939ACCD3-B6AB-42A1-9E00-EBE20E532E5A}" type="sibTrans" cxnId="{FB5B1288-2C14-4BC0-AD28-213ECF734A20}">
      <dgm:prSet/>
      <dgm:spPr/>
      <dgm:t>
        <a:bodyPr/>
        <a:lstStyle/>
        <a:p>
          <a:endParaRPr lang="en-US"/>
        </a:p>
      </dgm:t>
    </dgm:pt>
    <dgm:pt modelId="{2E9FA117-53B3-4247-AB63-10052AF2D75E}">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Partial body contact recreation</a:t>
          </a:r>
        </a:p>
      </dgm:t>
    </dgm:pt>
    <dgm:pt modelId="{7CCEE29B-ECCE-443B-B72C-1371E31D7246}" type="parTrans" cxnId="{FD2A77B8-6B53-479B-BCC4-1691F3D50F05}">
      <dgm:prSet/>
      <dgm:spPr/>
      <dgm:t>
        <a:bodyPr/>
        <a:lstStyle/>
        <a:p>
          <a:endParaRPr lang="en-US"/>
        </a:p>
      </dgm:t>
    </dgm:pt>
    <dgm:pt modelId="{F095272C-9C2E-4FE5-B3E7-C23DA8FFB106}" type="sibTrans" cxnId="{FD2A77B8-6B53-479B-BCC4-1691F3D50F05}">
      <dgm:prSet/>
      <dgm:spPr/>
      <dgm:t>
        <a:bodyPr/>
        <a:lstStyle/>
        <a:p>
          <a:endParaRPr lang="en-US"/>
        </a:p>
      </dgm:t>
    </dgm:pt>
    <dgm:pt modelId="{05D4D076-8F6C-4639-8BD3-D437F28626C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Fish consumption</a:t>
          </a:r>
        </a:p>
      </dgm:t>
    </dgm:pt>
    <dgm:pt modelId="{B3A99830-A0E1-4422-A816-A0D446C0BA9A}" type="parTrans" cxnId="{BA871804-928D-4F1E-8313-1A44CCDB585C}">
      <dgm:prSet/>
      <dgm:spPr/>
      <dgm:t>
        <a:bodyPr/>
        <a:lstStyle/>
        <a:p>
          <a:endParaRPr lang="en-US"/>
        </a:p>
      </dgm:t>
    </dgm:pt>
    <dgm:pt modelId="{84C519BE-BE61-44BA-A51F-D4C7DE930CFB}" type="sibTrans" cxnId="{BA871804-928D-4F1E-8313-1A44CCDB585C}">
      <dgm:prSet/>
      <dgm:spPr/>
      <dgm:t>
        <a:bodyPr/>
        <a:lstStyle/>
        <a:p>
          <a:endParaRPr lang="en-US"/>
        </a:p>
      </dgm:t>
    </dgm:pt>
    <dgm:pt modelId="{6B1BCEBF-EBED-4C35-A43C-9828CF6046B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Other indigenous aquatic life/wildlife</a:t>
          </a:r>
        </a:p>
        <a:p>
          <a:pPr marL="0" lvl="0" defTabSz="666750">
            <a:lnSpc>
              <a:spcPct val="90000"/>
            </a:lnSpc>
            <a:spcBef>
              <a:spcPct val="0"/>
            </a:spcBef>
            <a:spcAft>
              <a:spcPct val="35000"/>
            </a:spcAft>
            <a:buNone/>
          </a:pPr>
          <a:endParaRPr lang="en-US" dirty="0"/>
        </a:p>
      </dgm:t>
    </dgm:pt>
    <dgm:pt modelId="{A17AB3C8-9976-4E7E-95B3-507A07B4E22F}" type="parTrans" cxnId="{BC791918-8B84-4AC3-B0B9-3E72EFEFA5DB}">
      <dgm:prSet/>
      <dgm:spPr/>
      <dgm:t>
        <a:bodyPr/>
        <a:lstStyle/>
        <a:p>
          <a:endParaRPr lang="en-US"/>
        </a:p>
      </dgm:t>
    </dgm:pt>
    <dgm:pt modelId="{32E6EC44-7DE8-4248-9BCC-42AB6BF5100A}" type="sibTrans" cxnId="{BC791918-8B84-4AC3-B0B9-3E72EFEFA5DB}">
      <dgm:prSet/>
      <dgm:spPr/>
      <dgm:t>
        <a:bodyPr/>
        <a:lstStyle/>
        <a:p>
          <a:endParaRPr lang="en-US"/>
        </a:p>
      </dgm:t>
    </dgm:pt>
    <dgm:pt modelId="{78A14C72-F9CA-4AA3-B799-37D75190F079}">
      <dgm:prSet/>
      <dgm:spPr/>
      <dgm:t>
        <a:bodyPr/>
        <a:lstStyle/>
        <a:p>
          <a:r>
            <a:rPr lang="en-US" dirty="0"/>
            <a:t>Total body contact recreation (May 1-October 1) </a:t>
          </a:r>
        </a:p>
      </dgm:t>
    </dgm:pt>
    <dgm:pt modelId="{19B46EEE-CFD5-471F-8770-18873A82C13F}" type="parTrans" cxnId="{A348BA32-D86D-4FF1-A6BB-67CA2CBB22BE}">
      <dgm:prSet/>
      <dgm:spPr/>
      <dgm:t>
        <a:bodyPr/>
        <a:lstStyle/>
        <a:p>
          <a:endParaRPr lang="en-US"/>
        </a:p>
      </dgm:t>
    </dgm:pt>
    <dgm:pt modelId="{391ECFD4-7C15-4597-A029-94C3BFCFEE04}" type="sibTrans" cxnId="{A348BA32-D86D-4FF1-A6BB-67CA2CBB22BE}">
      <dgm:prSet/>
      <dgm:spPr/>
      <dgm:t>
        <a:bodyPr/>
        <a:lstStyle/>
        <a:p>
          <a:endParaRPr lang="en-US"/>
        </a:p>
      </dgm:t>
    </dgm:pt>
    <dgm:pt modelId="{5DE49518-B4C9-4A68-B6CA-D4A93E0554AE}">
      <dgm:prSet/>
      <dgm:spPr/>
      <dgm:t>
        <a:bodyPr/>
        <a:lstStyle/>
        <a:p>
          <a:r>
            <a:rPr lang="en-US" dirty="0"/>
            <a:t>Cold water fishery (specific  connecting waters)</a:t>
          </a:r>
        </a:p>
      </dgm:t>
    </dgm:pt>
    <dgm:pt modelId="{3ECC3108-0021-4E46-81CE-D0EE3B18FB75}" type="parTrans" cxnId="{2FB204CB-020E-4C38-87FF-E2234200354C}">
      <dgm:prSet/>
      <dgm:spPr/>
      <dgm:t>
        <a:bodyPr/>
        <a:lstStyle/>
        <a:p>
          <a:endParaRPr lang="en-US"/>
        </a:p>
      </dgm:t>
    </dgm:pt>
    <dgm:pt modelId="{4639E55B-3E1E-442F-BC44-016B10F9661D}" type="sibTrans" cxnId="{2FB204CB-020E-4C38-87FF-E2234200354C}">
      <dgm:prSet/>
      <dgm:spPr/>
      <dgm:t>
        <a:bodyPr/>
        <a:lstStyle/>
        <a:p>
          <a:endParaRPr lang="en-US"/>
        </a:p>
      </dgm:t>
    </dgm:pt>
    <dgm:pt modelId="{C8F4B401-053F-4678-AC56-AF3E01F12DAC}" type="pres">
      <dgm:prSet presAssocID="{A4AE7299-FF4C-491C-B6E1-CB6BAA9CBFDD}" presName="diagram" presStyleCnt="0">
        <dgm:presLayoutVars>
          <dgm:dir/>
          <dgm:resizeHandles val="exact"/>
        </dgm:presLayoutVars>
      </dgm:prSet>
      <dgm:spPr/>
    </dgm:pt>
    <dgm:pt modelId="{12F1B88F-61AB-4DBD-8657-5FE05397BA2B}" type="pres">
      <dgm:prSet presAssocID="{C5051413-6574-48C0-95B5-4E15F93CB94C}" presName="node" presStyleLbl="node1" presStyleIdx="0" presStyleCnt="9">
        <dgm:presLayoutVars>
          <dgm:bulletEnabled val="1"/>
        </dgm:presLayoutVars>
      </dgm:prSet>
      <dgm:spPr/>
    </dgm:pt>
    <dgm:pt modelId="{8EB4B1B5-24D1-498D-B3B2-DD1E33FD3964}" type="pres">
      <dgm:prSet presAssocID="{262E2ABC-46AF-4821-96D0-8666450E5964}" presName="sibTrans" presStyleCnt="0"/>
      <dgm:spPr/>
    </dgm:pt>
    <dgm:pt modelId="{FD7F83F6-2FB4-43AF-9F3E-3E989EF231BB}" type="pres">
      <dgm:prSet presAssocID="{92894BFE-0F56-4AE5-9EF0-BE08F1ED0FE3}" presName="node" presStyleLbl="node1" presStyleIdx="1" presStyleCnt="9">
        <dgm:presLayoutVars>
          <dgm:bulletEnabled val="1"/>
        </dgm:presLayoutVars>
      </dgm:prSet>
      <dgm:spPr/>
    </dgm:pt>
    <dgm:pt modelId="{5C887400-3340-4709-A2F4-60B972B00325}" type="pres">
      <dgm:prSet presAssocID="{028231E5-D55C-40FA-BB7D-9403CC821A21}" presName="sibTrans" presStyleCnt="0"/>
      <dgm:spPr/>
    </dgm:pt>
    <dgm:pt modelId="{51AFD19F-FC60-4369-B89A-30664BCD8904}" type="pres">
      <dgm:prSet presAssocID="{EA0FFD61-9CAD-4F4A-81F6-958AB7448578}" presName="node" presStyleLbl="node1" presStyleIdx="2" presStyleCnt="9">
        <dgm:presLayoutVars>
          <dgm:bulletEnabled val="1"/>
        </dgm:presLayoutVars>
      </dgm:prSet>
      <dgm:spPr/>
    </dgm:pt>
    <dgm:pt modelId="{66414874-034E-4718-BDC0-FEA88085EC1E}" type="pres">
      <dgm:prSet presAssocID="{5EF71C0A-EB56-4EE7-A9FE-C3CBC96289D2}" presName="sibTrans" presStyleCnt="0"/>
      <dgm:spPr/>
    </dgm:pt>
    <dgm:pt modelId="{C87311CF-4B42-427D-886C-B6DDFD9F8C29}" type="pres">
      <dgm:prSet presAssocID="{69300A1B-1DAF-4E81-9DAA-A048B240ED31}" presName="node" presStyleLbl="node1" presStyleIdx="3" presStyleCnt="9">
        <dgm:presLayoutVars>
          <dgm:bulletEnabled val="1"/>
        </dgm:presLayoutVars>
      </dgm:prSet>
      <dgm:spPr/>
    </dgm:pt>
    <dgm:pt modelId="{6565FE13-0700-46F8-AE13-F7C1D609977A}" type="pres">
      <dgm:prSet presAssocID="{939ACCD3-B6AB-42A1-9E00-EBE20E532E5A}" presName="sibTrans" presStyleCnt="0"/>
      <dgm:spPr/>
    </dgm:pt>
    <dgm:pt modelId="{40DBADBA-17D6-4F62-9A18-2B2FD4E5F727}" type="pres">
      <dgm:prSet presAssocID="{6B1BCEBF-EBED-4C35-A43C-9828CF6046B4}" presName="node" presStyleLbl="node1" presStyleIdx="4" presStyleCnt="9">
        <dgm:presLayoutVars>
          <dgm:bulletEnabled val="1"/>
        </dgm:presLayoutVars>
      </dgm:prSet>
      <dgm:spPr/>
    </dgm:pt>
    <dgm:pt modelId="{DF06DF2C-4AE7-4058-A48F-179E7F3D7721}" type="pres">
      <dgm:prSet presAssocID="{32E6EC44-7DE8-4248-9BCC-42AB6BF5100A}" presName="sibTrans" presStyleCnt="0"/>
      <dgm:spPr/>
    </dgm:pt>
    <dgm:pt modelId="{C2A25D99-3E46-4F64-8892-5BB7A6B0F5C1}" type="pres">
      <dgm:prSet presAssocID="{2E9FA117-53B3-4247-AB63-10052AF2D75E}" presName="node" presStyleLbl="node1" presStyleIdx="5" presStyleCnt="9">
        <dgm:presLayoutVars>
          <dgm:bulletEnabled val="1"/>
        </dgm:presLayoutVars>
      </dgm:prSet>
      <dgm:spPr/>
    </dgm:pt>
    <dgm:pt modelId="{9D320F5B-9259-4C6E-BBA8-46A882B16FE8}" type="pres">
      <dgm:prSet presAssocID="{F095272C-9C2E-4FE5-B3E7-C23DA8FFB106}" presName="sibTrans" presStyleCnt="0"/>
      <dgm:spPr/>
    </dgm:pt>
    <dgm:pt modelId="{70500E8D-6617-49DE-91E7-F8C3D81A25BE}" type="pres">
      <dgm:prSet presAssocID="{05D4D076-8F6C-4639-8BD3-D437F28626C3}" presName="node" presStyleLbl="node1" presStyleIdx="6" presStyleCnt="9">
        <dgm:presLayoutVars>
          <dgm:bulletEnabled val="1"/>
        </dgm:presLayoutVars>
      </dgm:prSet>
      <dgm:spPr/>
    </dgm:pt>
    <dgm:pt modelId="{B6E34E71-1C01-4862-B784-8050CA5A333B}" type="pres">
      <dgm:prSet presAssocID="{84C519BE-BE61-44BA-A51F-D4C7DE930CFB}" presName="sibTrans" presStyleCnt="0"/>
      <dgm:spPr/>
    </dgm:pt>
    <dgm:pt modelId="{CD0C1260-C21A-4F1D-BC91-C8E025FD481C}" type="pres">
      <dgm:prSet presAssocID="{78A14C72-F9CA-4AA3-B799-37D75190F079}" presName="node" presStyleLbl="node1" presStyleIdx="7" presStyleCnt="9">
        <dgm:presLayoutVars>
          <dgm:bulletEnabled val="1"/>
        </dgm:presLayoutVars>
      </dgm:prSet>
      <dgm:spPr/>
    </dgm:pt>
    <dgm:pt modelId="{330EE429-F86A-48A0-BECA-78ED2D6D641B}" type="pres">
      <dgm:prSet presAssocID="{391ECFD4-7C15-4597-A029-94C3BFCFEE04}" presName="sibTrans" presStyleCnt="0"/>
      <dgm:spPr/>
    </dgm:pt>
    <dgm:pt modelId="{F3F51D9F-2758-4071-8D79-FCB36D44B72C}" type="pres">
      <dgm:prSet presAssocID="{5DE49518-B4C9-4A68-B6CA-D4A93E0554AE}" presName="node" presStyleLbl="node1" presStyleIdx="8" presStyleCnt="9">
        <dgm:presLayoutVars>
          <dgm:bulletEnabled val="1"/>
        </dgm:presLayoutVars>
      </dgm:prSet>
      <dgm:spPr/>
    </dgm:pt>
  </dgm:ptLst>
  <dgm:cxnLst>
    <dgm:cxn modelId="{BA871804-928D-4F1E-8313-1A44CCDB585C}" srcId="{A4AE7299-FF4C-491C-B6E1-CB6BAA9CBFDD}" destId="{05D4D076-8F6C-4639-8BD3-D437F28626C3}" srcOrd="6" destOrd="0" parTransId="{B3A99830-A0E1-4422-A816-A0D446C0BA9A}" sibTransId="{84C519BE-BE61-44BA-A51F-D4C7DE930CFB}"/>
    <dgm:cxn modelId="{12F94C07-9459-43B5-B227-C3F076845793}" type="presOf" srcId="{EA0FFD61-9CAD-4F4A-81F6-958AB7448578}" destId="{51AFD19F-FC60-4369-B89A-30664BCD8904}" srcOrd="0" destOrd="0" presId="urn:microsoft.com/office/officeart/2005/8/layout/default"/>
    <dgm:cxn modelId="{5159B416-0275-4D2F-9883-9D956FA7419B}" srcId="{A4AE7299-FF4C-491C-B6E1-CB6BAA9CBFDD}" destId="{EA0FFD61-9CAD-4F4A-81F6-958AB7448578}" srcOrd="2" destOrd="0" parTransId="{A0B504DD-3C82-4A8C-92DE-4A1854A8AC8D}" sibTransId="{5EF71C0A-EB56-4EE7-A9FE-C3CBC96289D2}"/>
    <dgm:cxn modelId="{BC791918-8B84-4AC3-B0B9-3E72EFEFA5DB}" srcId="{A4AE7299-FF4C-491C-B6E1-CB6BAA9CBFDD}" destId="{6B1BCEBF-EBED-4C35-A43C-9828CF6046B4}" srcOrd="4" destOrd="0" parTransId="{A17AB3C8-9976-4E7E-95B3-507A07B4E22F}" sibTransId="{32E6EC44-7DE8-4248-9BCC-42AB6BF5100A}"/>
    <dgm:cxn modelId="{4991A025-4FF2-4D0F-98EE-BBD3302E343F}" type="presOf" srcId="{C5051413-6574-48C0-95B5-4E15F93CB94C}" destId="{12F1B88F-61AB-4DBD-8657-5FE05397BA2B}" srcOrd="0" destOrd="0" presId="urn:microsoft.com/office/officeart/2005/8/layout/default"/>
    <dgm:cxn modelId="{4CD44228-4151-4BB8-9A18-FB77C7D4D07F}" type="presOf" srcId="{92894BFE-0F56-4AE5-9EF0-BE08F1ED0FE3}" destId="{FD7F83F6-2FB4-43AF-9F3E-3E989EF231BB}" srcOrd="0" destOrd="0" presId="urn:microsoft.com/office/officeart/2005/8/layout/default"/>
    <dgm:cxn modelId="{A348BA32-D86D-4FF1-A6BB-67CA2CBB22BE}" srcId="{A4AE7299-FF4C-491C-B6E1-CB6BAA9CBFDD}" destId="{78A14C72-F9CA-4AA3-B799-37D75190F079}" srcOrd="7" destOrd="0" parTransId="{19B46EEE-CFD5-471F-8770-18873A82C13F}" sibTransId="{391ECFD4-7C15-4597-A029-94C3BFCFEE04}"/>
    <dgm:cxn modelId="{3340A548-3013-4D60-9AAC-A71B60D4D1D7}" type="presOf" srcId="{05D4D076-8F6C-4639-8BD3-D437F28626C3}" destId="{70500E8D-6617-49DE-91E7-F8C3D81A25BE}" srcOrd="0" destOrd="0" presId="urn:microsoft.com/office/officeart/2005/8/layout/default"/>
    <dgm:cxn modelId="{3396264D-7077-4212-90F6-97D7AEB8A453}" type="presOf" srcId="{6B1BCEBF-EBED-4C35-A43C-9828CF6046B4}" destId="{40DBADBA-17D6-4F62-9A18-2B2FD4E5F727}" srcOrd="0" destOrd="0" presId="urn:microsoft.com/office/officeart/2005/8/layout/default"/>
    <dgm:cxn modelId="{14BD5E4D-8987-47C2-97EC-4DBD39B7902A}" type="presOf" srcId="{2E9FA117-53B3-4247-AB63-10052AF2D75E}" destId="{C2A25D99-3E46-4F64-8892-5BB7A6B0F5C1}" srcOrd="0" destOrd="0" presId="urn:microsoft.com/office/officeart/2005/8/layout/default"/>
    <dgm:cxn modelId="{38147273-5738-4D53-A392-282E82976F0A}" srcId="{A4AE7299-FF4C-491C-B6E1-CB6BAA9CBFDD}" destId="{C5051413-6574-48C0-95B5-4E15F93CB94C}" srcOrd="0" destOrd="0" parTransId="{9A8939BA-7E50-463E-9003-52C2AF91398E}" sibTransId="{262E2ABC-46AF-4821-96D0-8666450E5964}"/>
    <dgm:cxn modelId="{FB5B1288-2C14-4BC0-AD28-213ECF734A20}" srcId="{A4AE7299-FF4C-491C-B6E1-CB6BAA9CBFDD}" destId="{69300A1B-1DAF-4E81-9DAA-A048B240ED31}" srcOrd="3" destOrd="0" parTransId="{B862C11C-5B66-478C-8D08-58FDAEAE43C7}" sibTransId="{939ACCD3-B6AB-42A1-9E00-EBE20E532E5A}"/>
    <dgm:cxn modelId="{0836D5A2-5491-4F2C-96A4-D7B5DD68AFEC}" type="presOf" srcId="{A4AE7299-FF4C-491C-B6E1-CB6BAA9CBFDD}" destId="{C8F4B401-053F-4678-AC56-AF3E01F12DAC}" srcOrd="0" destOrd="0" presId="urn:microsoft.com/office/officeart/2005/8/layout/default"/>
    <dgm:cxn modelId="{FD2A77B8-6B53-479B-BCC4-1691F3D50F05}" srcId="{A4AE7299-FF4C-491C-B6E1-CB6BAA9CBFDD}" destId="{2E9FA117-53B3-4247-AB63-10052AF2D75E}" srcOrd="5" destOrd="0" parTransId="{7CCEE29B-ECCE-443B-B72C-1371E31D7246}" sibTransId="{F095272C-9C2E-4FE5-B3E7-C23DA8FFB106}"/>
    <dgm:cxn modelId="{741481BC-2EE3-42FE-BF2C-983D777738E5}" srcId="{A4AE7299-FF4C-491C-B6E1-CB6BAA9CBFDD}" destId="{92894BFE-0F56-4AE5-9EF0-BE08F1ED0FE3}" srcOrd="1" destOrd="0" parTransId="{FCA3EC11-D166-4234-B400-6234E7726CAA}" sibTransId="{028231E5-D55C-40FA-BB7D-9403CC821A21}"/>
    <dgm:cxn modelId="{04DE5ECA-31E2-45D0-9FB5-BB3C4FFA6FF3}" type="presOf" srcId="{78A14C72-F9CA-4AA3-B799-37D75190F079}" destId="{CD0C1260-C21A-4F1D-BC91-C8E025FD481C}" srcOrd="0" destOrd="0" presId="urn:microsoft.com/office/officeart/2005/8/layout/default"/>
    <dgm:cxn modelId="{2FB204CB-020E-4C38-87FF-E2234200354C}" srcId="{A4AE7299-FF4C-491C-B6E1-CB6BAA9CBFDD}" destId="{5DE49518-B4C9-4A68-B6CA-D4A93E0554AE}" srcOrd="8" destOrd="0" parTransId="{3ECC3108-0021-4E46-81CE-D0EE3B18FB75}" sibTransId="{4639E55B-3E1E-442F-BC44-016B10F9661D}"/>
    <dgm:cxn modelId="{073A17D0-194F-4CDB-A231-7BC962F6B85E}" type="presOf" srcId="{69300A1B-1DAF-4E81-9DAA-A048B240ED31}" destId="{C87311CF-4B42-427D-886C-B6DDFD9F8C29}" srcOrd="0" destOrd="0" presId="urn:microsoft.com/office/officeart/2005/8/layout/default"/>
    <dgm:cxn modelId="{0D3D99D8-E170-4DF3-A53A-4F0212CAC6E0}" type="presOf" srcId="{5DE49518-B4C9-4A68-B6CA-D4A93E0554AE}" destId="{F3F51D9F-2758-4071-8D79-FCB36D44B72C}" srcOrd="0" destOrd="0" presId="urn:microsoft.com/office/officeart/2005/8/layout/default"/>
    <dgm:cxn modelId="{F3785B38-AF9C-47D3-A046-4AD864BDDB19}" type="presParOf" srcId="{C8F4B401-053F-4678-AC56-AF3E01F12DAC}" destId="{12F1B88F-61AB-4DBD-8657-5FE05397BA2B}" srcOrd="0" destOrd="0" presId="urn:microsoft.com/office/officeart/2005/8/layout/default"/>
    <dgm:cxn modelId="{172FAB1B-1EAC-49E2-8289-83FD335A4BF3}" type="presParOf" srcId="{C8F4B401-053F-4678-AC56-AF3E01F12DAC}" destId="{8EB4B1B5-24D1-498D-B3B2-DD1E33FD3964}" srcOrd="1" destOrd="0" presId="urn:microsoft.com/office/officeart/2005/8/layout/default"/>
    <dgm:cxn modelId="{FB459CD8-2D38-4057-98CA-E0126B74FDC2}" type="presParOf" srcId="{C8F4B401-053F-4678-AC56-AF3E01F12DAC}" destId="{FD7F83F6-2FB4-43AF-9F3E-3E989EF231BB}" srcOrd="2" destOrd="0" presId="urn:microsoft.com/office/officeart/2005/8/layout/default"/>
    <dgm:cxn modelId="{6E9A5D74-BB51-46F4-9D71-A4483CFADD34}" type="presParOf" srcId="{C8F4B401-053F-4678-AC56-AF3E01F12DAC}" destId="{5C887400-3340-4709-A2F4-60B972B00325}" srcOrd="3" destOrd="0" presId="urn:microsoft.com/office/officeart/2005/8/layout/default"/>
    <dgm:cxn modelId="{4CDB6F02-9C55-40FA-8E11-625F9FFE23D6}" type="presParOf" srcId="{C8F4B401-053F-4678-AC56-AF3E01F12DAC}" destId="{51AFD19F-FC60-4369-B89A-30664BCD8904}" srcOrd="4" destOrd="0" presId="urn:microsoft.com/office/officeart/2005/8/layout/default"/>
    <dgm:cxn modelId="{C0905811-47D3-4775-A4E5-BADBB9505238}" type="presParOf" srcId="{C8F4B401-053F-4678-AC56-AF3E01F12DAC}" destId="{66414874-034E-4718-BDC0-FEA88085EC1E}" srcOrd="5" destOrd="0" presId="urn:microsoft.com/office/officeart/2005/8/layout/default"/>
    <dgm:cxn modelId="{5D230854-3401-4351-AEDA-745B95AFA044}" type="presParOf" srcId="{C8F4B401-053F-4678-AC56-AF3E01F12DAC}" destId="{C87311CF-4B42-427D-886C-B6DDFD9F8C29}" srcOrd="6" destOrd="0" presId="urn:microsoft.com/office/officeart/2005/8/layout/default"/>
    <dgm:cxn modelId="{6ADDD265-4A3F-47B0-8610-B1A037634B31}" type="presParOf" srcId="{C8F4B401-053F-4678-AC56-AF3E01F12DAC}" destId="{6565FE13-0700-46F8-AE13-F7C1D609977A}" srcOrd="7" destOrd="0" presId="urn:microsoft.com/office/officeart/2005/8/layout/default"/>
    <dgm:cxn modelId="{347DA25D-0132-45D3-8380-D28BFDB0A61B}" type="presParOf" srcId="{C8F4B401-053F-4678-AC56-AF3E01F12DAC}" destId="{40DBADBA-17D6-4F62-9A18-2B2FD4E5F727}" srcOrd="8" destOrd="0" presId="urn:microsoft.com/office/officeart/2005/8/layout/default"/>
    <dgm:cxn modelId="{45DDB93C-B5B1-4E13-9E3A-17231888CCEA}" type="presParOf" srcId="{C8F4B401-053F-4678-AC56-AF3E01F12DAC}" destId="{DF06DF2C-4AE7-4058-A48F-179E7F3D7721}" srcOrd="9" destOrd="0" presId="urn:microsoft.com/office/officeart/2005/8/layout/default"/>
    <dgm:cxn modelId="{FC0BD7CB-669A-414D-8FCC-D1B7BC204579}" type="presParOf" srcId="{C8F4B401-053F-4678-AC56-AF3E01F12DAC}" destId="{C2A25D99-3E46-4F64-8892-5BB7A6B0F5C1}" srcOrd="10" destOrd="0" presId="urn:microsoft.com/office/officeart/2005/8/layout/default"/>
    <dgm:cxn modelId="{E8972849-0CEB-4167-B40B-9494E1F65C4D}" type="presParOf" srcId="{C8F4B401-053F-4678-AC56-AF3E01F12DAC}" destId="{9D320F5B-9259-4C6E-BBA8-46A882B16FE8}" srcOrd="11" destOrd="0" presId="urn:microsoft.com/office/officeart/2005/8/layout/default"/>
    <dgm:cxn modelId="{38D04086-50B7-4EF2-9EF1-F6700A273C2C}" type="presParOf" srcId="{C8F4B401-053F-4678-AC56-AF3E01F12DAC}" destId="{70500E8D-6617-49DE-91E7-F8C3D81A25BE}" srcOrd="12" destOrd="0" presId="urn:microsoft.com/office/officeart/2005/8/layout/default"/>
    <dgm:cxn modelId="{66A342F2-B2E3-4CA4-97C7-CF0551A68712}" type="presParOf" srcId="{C8F4B401-053F-4678-AC56-AF3E01F12DAC}" destId="{B6E34E71-1C01-4862-B784-8050CA5A333B}" srcOrd="13" destOrd="0" presId="urn:microsoft.com/office/officeart/2005/8/layout/default"/>
    <dgm:cxn modelId="{8CB28D52-C9F8-4C2F-B232-BF5084D6F2D1}" type="presParOf" srcId="{C8F4B401-053F-4678-AC56-AF3E01F12DAC}" destId="{CD0C1260-C21A-4F1D-BC91-C8E025FD481C}" srcOrd="14" destOrd="0" presId="urn:microsoft.com/office/officeart/2005/8/layout/default"/>
    <dgm:cxn modelId="{4557C8F8-A88D-46E7-9CCB-6F1AFAAA1EDE}" type="presParOf" srcId="{C8F4B401-053F-4678-AC56-AF3E01F12DAC}" destId="{330EE429-F86A-48A0-BECA-78ED2D6D641B}" srcOrd="15" destOrd="0" presId="urn:microsoft.com/office/officeart/2005/8/layout/default"/>
    <dgm:cxn modelId="{61836902-6574-4158-8445-C41D22346778}" type="presParOf" srcId="{C8F4B401-053F-4678-AC56-AF3E01F12DAC}" destId="{F3F51D9F-2758-4071-8D79-FCB36D44B72C}"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324ED9-F2C4-4A0D-B367-FD396F068005}" type="doc">
      <dgm:prSet loTypeId="urn:microsoft.com/office/officeart/2005/8/layout/hList7" loCatId="process" qsTypeId="urn:microsoft.com/office/officeart/2005/8/quickstyle/simple1" qsCatId="simple" csTypeId="urn:microsoft.com/office/officeart/2005/8/colors/accent1_2" csCatId="accent1" phldr="1"/>
      <dgm:spPr/>
    </dgm:pt>
    <dgm:pt modelId="{73F8B304-6C54-422A-AF18-CB3F3C38336C}">
      <dgm:prSet phldrT="[Text]"/>
      <dgm:spPr/>
      <dgm:t>
        <a:bodyPr/>
        <a:lstStyle/>
        <a:p>
          <a:r>
            <a:rPr lang="en-US" dirty="0"/>
            <a:t>Analyze water quality</a:t>
          </a:r>
        </a:p>
      </dgm:t>
    </dgm:pt>
    <dgm:pt modelId="{D42B525B-8879-4772-BDF5-B19C308F2057}" type="parTrans" cxnId="{CE182EB7-CD6D-496E-998A-CB94319809EB}">
      <dgm:prSet/>
      <dgm:spPr/>
      <dgm:t>
        <a:bodyPr/>
        <a:lstStyle/>
        <a:p>
          <a:endParaRPr lang="en-US"/>
        </a:p>
      </dgm:t>
    </dgm:pt>
    <dgm:pt modelId="{F2E9B43B-7B32-47DF-AEC8-1BB79C071983}" type="sibTrans" cxnId="{CE182EB7-CD6D-496E-998A-CB94319809EB}">
      <dgm:prSet/>
      <dgm:spPr/>
      <dgm:t>
        <a:bodyPr/>
        <a:lstStyle/>
        <a:p>
          <a:endParaRPr lang="en-US"/>
        </a:p>
      </dgm:t>
    </dgm:pt>
    <dgm:pt modelId="{1084E9F9-E143-444D-8248-751FF8659788}">
      <dgm:prSet phldrT="[Text]"/>
      <dgm:spPr/>
      <dgm:t>
        <a:bodyPr/>
        <a:lstStyle/>
        <a:p>
          <a:r>
            <a:rPr lang="en-US" dirty="0"/>
            <a:t>Determine causes for impairment</a:t>
          </a:r>
        </a:p>
      </dgm:t>
    </dgm:pt>
    <dgm:pt modelId="{15642804-EDD1-4F6E-BAF0-E23653629AD8}" type="parTrans" cxnId="{1FC25D1D-1D96-4669-A8FD-ED149C206488}">
      <dgm:prSet/>
      <dgm:spPr/>
      <dgm:t>
        <a:bodyPr/>
        <a:lstStyle/>
        <a:p>
          <a:endParaRPr lang="en-US"/>
        </a:p>
      </dgm:t>
    </dgm:pt>
    <dgm:pt modelId="{874D3DAF-8E75-41F0-89FB-46EF576F11B6}" type="sibTrans" cxnId="{1FC25D1D-1D96-4669-A8FD-ED149C206488}">
      <dgm:prSet/>
      <dgm:spPr/>
      <dgm:t>
        <a:bodyPr/>
        <a:lstStyle/>
        <a:p>
          <a:endParaRPr lang="en-US"/>
        </a:p>
      </dgm:t>
    </dgm:pt>
    <dgm:pt modelId="{26AC0BDA-A567-4B2B-B769-29E3097A318A}">
      <dgm:prSet phldrT="[Text]"/>
      <dgm:spPr/>
      <dgm:t>
        <a:bodyPr/>
        <a:lstStyle/>
        <a:p>
          <a:r>
            <a:rPr lang="en-US" dirty="0"/>
            <a:t>Locate sources of pollutants</a:t>
          </a:r>
        </a:p>
      </dgm:t>
    </dgm:pt>
    <dgm:pt modelId="{5758F1EB-7663-4048-BD59-C873D3512A39}" type="parTrans" cxnId="{26387EFB-7970-4ECD-8193-641166E4D9A3}">
      <dgm:prSet/>
      <dgm:spPr/>
      <dgm:t>
        <a:bodyPr/>
        <a:lstStyle/>
        <a:p>
          <a:endParaRPr lang="en-US"/>
        </a:p>
      </dgm:t>
    </dgm:pt>
    <dgm:pt modelId="{CC6D5A8A-7B09-4415-BB65-918894B8C4F3}" type="sibTrans" cxnId="{26387EFB-7970-4ECD-8193-641166E4D9A3}">
      <dgm:prSet/>
      <dgm:spPr/>
      <dgm:t>
        <a:bodyPr/>
        <a:lstStyle/>
        <a:p>
          <a:endParaRPr lang="en-US"/>
        </a:p>
      </dgm:t>
    </dgm:pt>
    <dgm:pt modelId="{33896378-DC77-42A5-998B-094DA0E188F5}" type="pres">
      <dgm:prSet presAssocID="{3B324ED9-F2C4-4A0D-B367-FD396F068005}" presName="Name0" presStyleCnt="0">
        <dgm:presLayoutVars>
          <dgm:dir/>
          <dgm:resizeHandles val="exact"/>
        </dgm:presLayoutVars>
      </dgm:prSet>
      <dgm:spPr/>
    </dgm:pt>
    <dgm:pt modelId="{9FF579AE-484D-4172-A0EA-ADDED9A4817A}" type="pres">
      <dgm:prSet presAssocID="{3B324ED9-F2C4-4A0D-B367-FD396F068005}" presName="fgShape" presStyleLbl="fgShp" presStyleIdx="0" presStyleCnt="1" custLinFactNeighborX="0" custLinFactNeighborY="-40329"/>
      <dgm:spPr>
        <a:prstGeom prst="rightArrow">
          <a:avLst/>
        </a:prstGeom>
      </dgm:spPr>
    </dgm:pt>
    <dgm:pt modelId="{305EE91B-805A-44AC-BFD1-93250C7FDD27}" type="pres">
      <dgm:prSet presAssocID="{3B324ED9-F2C4-4A0D-B367-FD396F068005}" presName="linComp" presStyleCnt="0"/>
      <dgm:spPr/>
    </dgm:pt>
    <dgm:pt modelId="{00000399-110B-4261-AB36-20BA5C1808F6}" type="pres">
      <dgm:prSet presAssocID="{73F8B304-6C54-422A-AF18-CB3F3C38336C}" presName="compNode" presStyleCnt="0"/>
      <dgm:spPr/>
    </dgm:pt>
    <dgm:pt modelId="{CCC10930-EAFB-4F20-9788-322790F245F1}" type="pres">
      <dgm:prSet presAssocID="{73F8B304-6C54-422A-AF18-CB3F3C38336C}" presName="bkgdShape" presStyleLbl="node1" presStyleIdx="0" presStyleCnt="3"/>
      <dgm:spPr/>
    </dgm:pt>
    <dgm:pt modelId="{1E7B21BB-3370-4DEB-BE88-5AB3DF0FE2C1}" type="pres">
      <dgm:prSet presAssocID="{73F8B304-6C54-422A-AF18-CB3F3C38336C}" presName="nodeTx" presStyleLbl="node1" presStyleIdx="0" presStyleCnt="3">
        <dgm:presLayoutVars>
          <dgm:bulletEnabled val="1"/>
        </dgm:presLayoutVars>
      </dgm:prSet>
      <dgm:spPr/>
    </dgm:pt>
    <dgm:pt modelId="{12D7BB7B-B7D3-41EE-AEF2-A6FB22526A59}" type="pres">
      <dgm:prSet presAssocID="{73F8B304-6C54-422A-AF18-CB3F3C38336C}" presName="invisiNode" presStyleLbl="node1" presStyleIdx="0" presStyleCnt="3"/>
      <dgm:spPr/>
    </dgm:pt>
    <dgm:pt modelId="{2713F8A3-E713-4516-A067-182548B3C703}" type="pres">
      <dgm:prSet presAssocID="{73F8B304-6C54-422A-AF18-CB3F3C38336C}" presName="imagNode"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E8A7733-13FC-4ED8-AC09-0331836925CC}" type="pres">
      <dgm:prSet presAssocID="{F2E9B43B-7B32-47DF-AEC8-1BB79C071983}" presName="sibTrans" presStyleLbl="sibTrans2D1" presStyleIdx="0" presStyleCnt="0"/>
      <dgm:spPr/>
    </dgm:pt>
    <dgm:pt modelId="{DDDFDF74-ECAC-4AEE-B126-DA6DA414078C}" type="pres">
      <dgm:prSet presAssocID="{1084E9F9-E143-444D-8248-751FF8659788}" presName="compNode" presStyleCnt="0"/>
      <dgm:spPr/>
    </dgm:pt>
    <dgm:pt modelId="{20EA94D5-A4FC-4CF9-AB76-8994DD6D0D3C}" type="pres">
      <dgm:prSet presAssocID="{1084E9F9-E143-444D-8248-751FF8659788}" presName="bkgdShape" presStyleLbl="node1" presStyleIdx="1" presStyleCnt="3"/>
      <dgm:spPr/>
    </dgm:pt>
    <dgm:pt modelId="{C13F6BE7-B389-4C64-9248-49DCDABC809D}" type="pres">
      <dgm:prSet presAssocID="{1084E9F9-E143-444D-8248-751FF8659788}" presName="nodeTx" presStyleLbl="node1" presStyleIdx="1" presStyleCnt="3">
        <dgm:presLayoutVars>
          <dgm:bulletEnabled val="1"/>
        </dgm:presLayoutVars>
      </dgm:prSet>
      <dgm:spPr/>
    </dgm:pt>
    <dgm:pt modelId="{E7F20F75-B493-49ED-870F-268C279039CC}" type="pres">
      <dgm:prSet presAssocID="{1084E9F9-E143-444D-8248-751FF8659788}" presName="invisiNode" presStyleLbl="node1" presStyleIdx="1" presStyleCnt="3"/>
      <dgm:spPr/>
    </dgm:pt>
    <dgm:pt modelId="{3CB8F388-02BB-411A-9BAF-BF3361B24F7E}" type="pres">
      <dgm:prSet presAssocID="{1084E9F9-E143-444D-8248-751FF8659788}" presName="imagNode"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7017DB-B987-4936-B07B-D2254C04CFC8}" type="pres">
      <dgm:prSet presAssocID="{874D3DAF-8E75-41F0-89FB-46EF576F11B6}" presName="sibTrans" presStyleLbl="sibTrans2D1" presStyleIdx="0" presStyleCnt="0"/>
      <dgm:spPr/>
    </dgm:pt>
    <dgm:pt modelId="{6F8366A0-DCB2-48CC-9F4C-4EBDFED5CE60}" type="pres">
      <dgm:prSet presAssocID="{26AC0BDA-A567-4B2B-B769-29E3097A318A}" presName="compNode" presStyleCnt="0"/>
      <dgm:spPr/>
    </dgm:pt>
    <dgm:pt modelId="{4AD5AF36-395E-4AFF-BC77-9C9E78A98536}" type="pres">
      <dgm:prSet presAssocID="{26AC0BDA-A567-4B2B-B769-29E3097A318A}" presName="bkgdShape" presStyleLbl="node1" presStyleIdx="2" presStyleCnt="3"/>
      <dgm:spPr/>
    </dgm:pt>
    <dgm:pt modelId="{B6CCA3BF-9243-493C-B6D6-500F72839BFD}" type="pres">
      <dgm:prSet presAssocID="{26AC0BDA-A567-4B2B-B769-29E3097A318A}" presName="nodeTx" presStyleLbl="node1" presStyleIdx="2" presStyleCnt="3">
        <dgm:presLayoutVars>
          <dgm:bulletEnabled val="1"/>
        </dgm:presLayoutVars>
      </dgm:prSet>
      <dgm:spPr/>
    </dgm:pt>
    <dgm:pt modelId="{517580C4-5B2C-4A6E-A143-57F52DA93AE3}" type="pres">
      <dgm:prSet presAssocID="{26AC0BDA-A567-4B2B-B769-29E3097A318A}" presName="invisiNode" presStyleLbl="node1" presStyleIdx="2" presStyleCnt="3"/>
      <dgm:spPr/>
    </dgm:pt>
    <dgm:pt modelId="{E9967A28-F06E-4577-BA5A-5ED40D706DE2}" type="pres">
      <dgm:prSet presAssocID="{26AC0BDA-A567-4B2B-B769-29E3097A318A}" presName="imagNode"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Lst>
  <dgm:cxnLst>
    <dgm:cxn modelId="{66A34116-BDD1-424E-8BDC-5A08FAF3F622}" type="presOf" srcId="{F2E9B43B-7B32-47DF-AEC8-1BB79C071983}" destId="{8E8A7733-13FC-4ED8-AC09-0331836925CC}" srcOrd="0" destOrd="0" presId="urn:microsoft.com/office/officeart/2005/8/layout/hList7"/>
    <dgm:cxn modelId="{1FC25D1D-1D96-4669-A8FD-ED149C206488}" srcId="{3B324ED9-F2C4-4A0D-B367-FD396F068005}" destId="{1084E9F9-E143-444D-8248-751FF8659788}" srcOrd="1" destOrd="0" parTransId="{15642804-EDD1-4F6E-BAF0-E23653629AD8}" sibTransId="{874D3DAF-8E75-41F0-89FB-46EF576F11B6}"/>
    <dgm:cxn modelId="{D43B5D59-992F-407A-93BD-515B7833A67B}" type="presOf" srcId="{26AC0BDA-A567-4B2B-B769-29E3097A318A}" destId="{B6CCA3BF-9243-493C-B6D6-500F72839BFD}" srcOrd="1" destOrd="0" presId="urn:microsoft.com/office/officeart/2005/8/layout/hList7"/>
    <dgm:cxn modelId="{5046787D-1688-4F85-9D75-A23B981CF554}" type="presOf" srcId="{874D3DAF-8E75-41F0-89FB-46EF576F11B6}" destId="{627017DB-B987-4936-B07B-D2254C04CFC8}" srcOrd="0" destOrd="0" presId="urn:microsoft.com/office/officeart/2005/8/layout/hList7"/>
    <dgm:cxn modelId="{537F2EB5-F401-4993-AA01-DF9F2914428A}" type="presOf" srcId="{1084E9F9-E143-444D-8248-751FF8659788}" destId="{C13F6BE7-B389-4C64-9248-49DCDABC809D}" srcOrd="1" destOrd="0" presId="urn:microsoft.com/office/officeart/2005/8/layout/hList7"/>
    <dgm:cxn modelId="{CE182EB7-CD6D-496E-998A-CB94319809EB}" srcId="{3B324ED9-F2C4-4A0D-B367-FD396F068005}" destId="{73F8B304-6C54-422A-AF18-CB3F3C38336C}" srcOrd="0" destOrd="0" parTransId="{D42B525B-8879-4772-BDF5-B19C308F2057}" sibTransId="{F2E9B43B-7B32-47DF-AEC8-1BB79C071983}"/>
    <dgm:cxn modelId="{9E9C58BF-E5C4-4F3C-BAFF-6982D33A2B35}" type="presOf" srcId="{26AC0BDA-A567-4B2B-B769-29E3097A318A}" destId="{4AD5AF36-395E-4AFF-BC77-9C9E78A98536}" srcOrd="0" destOrd="0" presId="urn:microsoft.com/office/officeart/2005/8/layout/hList7"/>
    <dgm:cxn modelId="{25C13AC1-A97E-459E-9F1E-C1F35AAF44BD}" type="presOf" srcId="{73F8B304-6C54-422A-AF18-CB3F3C38336C}" destId="{CCC10930-EAFB-4F20-9788-322790F245F1}" srcOrd="0" destOrd="0" presId="urn:microsoft.com/office/officeart/2005/8/layout/hList7"/>
    <dgm:cxn modelId="{21A17CCA-F0A2-43AB-B9FE-AD070E822373}" type="presOf" srcId="{73F8B304-6C54-422A-AF18-CB3F3C38336C}" destId="{1E7B21BB-3370-4DEB-BE88-5AB3DF0FE2C1}" srcOrd="1" destOrd="0" presId="urn:microsoft.com/office/officeart/2005/8/layout/hList7"/>
    <dgm:cxn modelId="{ED4BD6D1-E33B-4487-9483-017BC9551067}" type="presOf" srcId="{1084E9F9-E143-444D-8248-751FF8659788}" destId="{20EA94D5-A4FC-4CF9-AB76-8994DD6D0D3C}" srcOrd="0" destOrd="0" presId="urn:microsoft.com/office/officeart/2005/8/layout/hList7"/>
    <dgm:cxn modelId="{2BA764D9-FC26-488B-B5AB-A55B6053D4FA}" type="presOf" srcId="{3B324ED9-F2C4-4A0D-B367-FD396F068005}" destId="{33896378-DC77-42A5-998B-094DA0E188F5}" srcOrd="0" destOrd="0" presId="urn:microsoft.com/office/officeart/2005/8/layout/hList7"/>
    <dgm:cxn modelId="{26387EFB-7970-4ECD-8193-641166E4D9A3}" srcId="{3B324ED9-F2C4-4A0D-B367-FD396F068005}" destId="{26AC0BDA-A567-4B2B-B769-29E3097A318A}" srcOrd="2" destOrd="0" parTransId="{5758F1EB-7663-4048-BD59-C873D3512A39}" sibTransId="{CC6D5A8A-7B09-4415-BB65-918894B8C4F3}"/>
    <dgm:cxn modelId="{E789A741-18D3-4ACD-8E05-D077DA34D11F}" type="presParOf" srcId="{33896378-DC77-42A5-998B-094DA0E188F5}" destId="{9FF579AE-484D-4172-A0EA-ADDED9A4817A}" srcOrd="0" destOrd="0" presId="urn:microsoft.com/office/officeart/2005/8/layout/hList7"/>
    <dgm:cxn modelId="{4A334A93-2F61-483F-A2CF-A33974D0801D}" type="presParOf" srcId="{33896378-DC77-42A5-998B-094DA0E188F5}" destId="{305EE91B-805A-44AC-BFD1-93250C7FDD27}" srcOrd="1" destOrd="0" presId="urn:microsoft.com/office/officeart/2005/8/layout/hList7"/>
    <dgm:cxn modelId="{A774AE10-FCCE-47F5-B964-9A50C80DED98}" type="presParOf" srcId="{305EE91B-805A-44AC-BFD1-93250C7FDD27}" destId="{00000399-110B-4261-AB36-20BA5C1808F6}" srcOrd="0" destOrd="0" presId="urn:microsoft.com/office/officeart/2005/8/layout/hList7"/>
    <dgm:cxn modelId="{4AA4CBFD-E94D-48CA-BBB5-2AE7FC9B1E3A}" type="presParOf" srcId="{00000399-110B-4261-AB36-20BA5C1808F6}" destId="{CCC10930-EAFB-4F20-9788-322790F245F1}" srcOrd="0" destOrd="0" presId="urn:microsoft.com/office/officeart/2005/8/layout/hList7"/>
    <dgm:cxn modelId="{3E9B55C1-CFA4-4637-B5C5-BBF07D921315}" type="presParOf" srcId="{00000399-110B-4261-AB36-20BA5C1808F6}" destId="{1E7B21BB-3370-4DEB-BE88-5AB3DF0FE2C1}" srcOrd="1" destOrd="0" presId="urn:microsoft.com/office/officeart/2005/8/layout/hList7"/>
    <dgm:cxn modelId="{6EEE67BB-212A-4CAA-9ADF-919ABA385C87}" type="presParOf" srcId="{00000399-110B-4261-AB36-20BA5C1808F6}" destId="{12D7BB7B-B7D3-41EE-AEF2-A6FB22526A59}" srcOrd="2" destOrd="0" presId="urn:microsoft.com/office/officeart/2005/8/layout/hList7"/>
    <dgm:cxn modelId="{BA500E7C-258E-4BC6-84DC-68D8B922F5FC}" type="presParOf" srcId="{00000399-110B-4261-AB36-20BA5C1808F6}" destId="{2713F8A3-E713-4516-A067-182548B3C703}" srcOrd="3" destOrd="0" presId="urn:microsoft.com/office/officeart/2005/8/layout/hList7"/>
    <dgm:cxn modelId="{739D74BB-1C0F-4649-B211-EB1B242FE8A2}" type="presParOf" srcId="{305EE91B-805A-44AC-BFD1-93250C7FDD27}" destId="{8E8A7733-13FC-4ED8-AC09-0331836925CC}" srcOrd="1" destOrd="0" presId="urn:microsoft.com/office/officeart/2005/8/layout/hList7"/>
    <dgm:cxn modelId="{3491BC28-D7D0-41A4-B31B-9FC0D32E0ADB}" type="presParOf" srcId="{305EE91B-805A-44AC-BFD1-93250C7FDD27}" destId="{DDDFDF74-ECAC-4AEE-B126-DA6DA414078C}" srcOrd="2" destOrd="0" presId="urn:microsoft.com/office/officeart/2005/8/layout/hList7"/>
    <dgm:cxn modelId="{CC5DAE72-EB90-4A3B-B9BF-5F1770FDB850}" type="presParOf" srcId="{DDDFDF74-ECAC-4AEE-B126-DA6DA414078C}" destId="{20EA94D5-A4FC-4CF9-AB76-8994DD6D0D3C}" srcOrd="0" destOrd="0" presId="urn:microsoft.com/office/officeart/2005/8/layout/hList7"/>
    <dgm:cxn modelId="{BB47BA18-3E24-48FF-92BE-30F88285DF4C}" type="presParOf" srcId="{DDDFDF74-ECAC-4AEE-B126-DA6DA414078C}" destId="{C13F6BE7-B389-4C64-9248-49DCDABC809D}" srcOrd="1" destOrd="0" presId="urn:microsoft.com/office/officeart/2005/8/layout/hList7"/>
    <dgm:cxn modelId="{FCACC11E-E286-4B03-B5C6-3873EBB57CDC}" type="presParOf" srcId="{DDDFDF74-ECAC-4AEE-B126-DA6DA414078C}" destId="{E7F20F75-B493-49ED-870F-268C279039CC}" srcOrd="2" destOrd="0" presId="urn:microsoft.com/office/officeart/2005/8/layout/hList7"/>
    <dgm:cxn modelId="{B480113B-BCE1-4EF7-BB85-F3CE65483129}" type="presParOf" srcId="{DDDFDF74-ECAC-4AEE-B126-DA6DA414078C}" destId="{3CB8F388-02BB-411A-9BAF-BF3361B24F7E}" srcOrd="3" destOrd="0" presId="urn:microsoft.com/office/officeart/2005/8/layout/hList7"/>
    <dgm:cxn modelId="{C5CC540C-8BBD-4963-9F2B-286E8627EB43}" type="presParOf" srcId="{305EE91B-805A-44AC-BFD1-93250C7FDD27}" destId="{627017DB-B987-4936-B07B-D2254C04CFC8}" srcOrd="3" destOrd="0" presId="urn:microsoft.com/office/officeart/2005/8/layout/hList7"/>
    <dgm:cxn modelId="{A430FF50-6A07-4390-8F7B-15197544542F}" type="presParOf" srcId="{305EE91B-805A-44AC-BFD1-93250C7FDD27}" destId="{6F8366A0-DCB2-48CC-9F4C-4EBDFED5CE60}" srcOrd="4" destOrd="0" presId="urn:microsoft.com/office/officeart/2005/8/layout/hList7"/>
    <dgm:cxn modelId="{D96CF48E-F294-413D-8CEC-A8DCA6C3DEC7}" type="presParOf" srcId="{6F8366A0-DCB2-48CC-9F4C-4EBDFED5CE60}" destId="{4AD5AF36-395E-4AFF-BC77-9C9E78A98536}" srcOrd="0" destOrd="0" presId="urn:microsoft.com/office/officeart/2005/8/layout/hList7"/>
    <dgm:cxn modelId="{E96C8A81-03DF-48BF-8A8E-A25A755AF322}" type="presParOf" srcId="{6F8366A0-DCB2-48CC-9F4C-4EBDFED5CE60}" destId="{B6CCA3BF-9243-493C-B6D6-500F72839BFD}" srcOrd="1" destOrd="0" presId="urn:microsoft.com/office/officeart/2005/8/layout/hList7"/>
    <dgm:cxn modelId="{71808C67-4A20-40AC-B583-562BF0B757C0}" type="presParOf" srcId="{6F8366A0-DCB2-48CC-9F4C-4EBDFED5CE60}" destId="{517580C4-5B2C-4A6E-A143-57F52DA93AE3}" srcOrd="2" destOrd="0" presId="urn:microsoft.com/office/officeart/2005/8/layout/hList7"/>
    <dgm:cxn modelId="{F3A73BC8-02C3-4CA2-944D-9513798AD12F}" type="presParOf" srcId="{6F8366A0-DCB2-48CC-9F4C-4EBDFED5CE60}" destId="{E9967A28-F06E-4577-BA5A-5ED40D706DE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324ED9-F2C4-4A0D-B367-FD396F068005}" type="doc">
      <dgm:prSet loTypeId="urn:microsoft.com/office/officeart/2005/8/layout/hList7" loCatId="process" qsTypeId="urn:microsoft.com/office/officeart/2005/8/quickstyle/simple1" qsCatId="simple" csTypeId="urn:microsoft.com/office/officeart/2005/8/colors/accent1_2" csCatId="accent1" phldr="1"/>
      <dgm:spPr/>
    </dgm:pt>
    <dgm:pt modelId="{73F8B304-6C54-422A-AF18-CB3F3C38336C}">
      <dgm:prSet phldrT="[Text]"/>
      <dgm:spPr/>
      <dgm:t>
        <a:bodyPr/>
        <a:lstStyle/>
        <a:p>
          <a:r>
            <a:rPr lang="en-US" dirty="0"/>
            <a:t>Analyze water quality</a:t>
          </a:r>
        </a:p>
      </dgm:t>
    </dgm:pt>
    <dgm:pt modelId="{D42B525B-8879-4772-BDF5-B19C308F2057}" type="parTrans" cxnId="{CE182EB7-CD6D-496E-998A-CB94319809EB}">
      <dgm:prSet/>
      <dgm:spPr/>
      <dgm:t>
        <a:bodyPr/>
        <a:lstStyle/>
        <a:p>
          <a:endParaRPr lang="en-US"/>
        </a:p>
      </dgm:t>
    </dgm:pt>
    <dgm:pt modelId="{F2E9B43B-7B32-47DF-AEC8-1BB79C071983}" type="sibTrans" cxnId="{CE182EB7-CD6D-496E-998A-CB94319809EB}">
      <dgm:prSet/>
      <dgm:spPr/>
      <dgm:t>
        <a:bodyPr/>
        <a:lstStyle/>
        <a:p>
          <a:endParaRPr lang="en-US"/>
        </a:p>
      </dgm:t>
    </dgm:pt>
    <dgm:pt modelId="{1084E9F9-E143-444D-8248-751FF8659788}">
      <dgm:prSet phldrT="[Text]"/>
      <dgm:spPr/>
      <dgm:t>
        <a:bodyPr/>
        <a:lstStyle/>
        <a:p>
          <a:r>
            <a:rPr lang="en-US" dirty="0"/>
            <a:t>Determine causes for impairment</a:t>
          </a:r>
        </a:p>
      </dgm:t>
    </dgm:pt>
    <dgm:pt modelId="{15642804-EDD1-4F6E-BAF0-E23653629AD8}" type="parTrans" cxnId="{1FC25D1D-1D96-4669-A8FD-ED149C206488}">
      <dgm:prSet/>
      <dgm:spPr/>
      <dgm:t>
        <a:bodyPr/>
        <a:lstStyle/>
        <a:p>
          <a:endParaRPr lang="en-US"/>
        </a:p>
      </dgm:t>
    </dgm:pt>
    <dgm:pt modelId="{874D3DAF-8E75-41F0-89FB-46EF576F11B6}" type="sibTrans" cxnId="{1FC25D1D-1D96-4669-A8FD-ED149C206488}">
      <dgm:prSet/>
      <dgm:spPr/>
      <dgm:t>
        <a:bodyPr/>
        <a:lstStyle/>
        <a:p>
          <a:endParaRPr lang="en-US"/>
        </a:p>
      </dgm:t>
    </dgm:pt>
    <dgm:pt modelId="{26AC0BDA-A567-4B2B-B769-29E3097A318A}">
      <dgm:prSet phldrT="[Text]"/>
      <dgm:spPr/>
      <dgm:t>
        <a:bodyPr/>
        <a:lstStyle/>
        <a:p>
          <a:r>
            <a:rPr lang="en-US" dirty="0"/>
            <a:t>Locate sources of pollutants</a:t>
          </a:r>
        </a:p>
      </dgm:t>
    </dgm:pt>
    <dgm:pt modelId="{5758F1EB-7663-4048-BD59-C873D3512A39}" type="parTrans" cxnId="{26387EFB-7970-4ECD-8193-641166E4D9A3}">
      <dgm:prSet/>
      <dgm:spPr/>
      <dgm:t>
        <a:bodyPr/>
        <a:lstStyle/>
        <a:p>
          <a:endParaRPr lang="en-US"/>
        </a:p>
      </dgm:t>
    </dgm:pt>
    <dgm:pt modelId="{CC6D5A8A-7B09-4415-BB65-918894B8C4F3}" type="sibTrans" cxnId="{26387EFB-7970-4ECD-8193-641166E4D9A3}">
      <dgm:prSet/>
      <dgm:spPr/>
      <dgm:t>
        <a:bodyPr/>
        <a:lstStyle/>
        <a:p>
          <a:endParaRPr lang="en-US"/>
        </a:p>
      </dgm:t>
    </dgm:pt>
    <dgm:pt modelId="{6F15947E-2283-466A-BD80-0BE5EA593CE1}">
      <dgm:prSet/>
      <dgm:spPr/>
      <dgm:t>
        <a:bodyPr/>
        <a:lstStyle/>
        <a:p>
          <a:r>
            <a:rPr lang="en-US" dirty="0"/>
            <a:t>Sets pollutant load and reduction targets</a:t>
          </a:r>
        </a:p>
      </dgm:t>
    </dgm:pt>
    <dgm:pt modelId="{3B16BD9C-02AC-4FA9-AFCD-7417DFD4AEBF}" type="parTrans" cxnId="{48202AB0-53C0-4191-87FD-77F102568FC1}">
      <dgm:prSet/>
      <dgm:spPr/>
      <dgm:t>
        <a:bodyPr/>
        <a:lstStyle/>
        <a:p>
          <a:endParaRPr lang="en-US"/>
        </a:p>
      </dgm:t>
    </dgm:pt>
    <dgm:pt modelId="{6788C527-23A7-4C05-942D-EB32C44B98C0}" type="sibTrans" cxnId="{48202AB0-53C0-4191-87FD-77F102568FC1}">
      <dgm:prSet/>
      <dgm:spPr/>
      <dgm:t>
        <a:bodyPr/>
        <a:lstStyle/>
        <a:p>
          <a:endParaRPr lang="en-US"/>
        </a:p>
      </dgm:t>
    </dgm:pt>
    <dgm:pt modelId="{33896378-DC77-42A5-998B-094DA0E188F5}" type="pres">
      <dgm:prSet presAssocID="{3B324ED9-F2C4-4A0D-B367-FD396F068005}" presName="Name0" presStyleCnt="0">
        <dgm:presLayoutVars>
          <dgm:dir/>
          <dgm:resizeHandles val="exact"/>
        </dgm:presLayoutVars>
      </dgm:prSet>
      <dgm:spPr/>
    </dgm:pt>
    <dgm:pt modelId="{9FF579AE-484D-4172-A0EA-ADDED9A4817A}" type="pres">
      <dgm:prSet presAssocID="{3B324ED9-F2C4-4A0D-B367-FD396F068005}" presName="fgShape" presStyleLbl="fgShp" presStyleIdx="0" presStyleCnt="1" custLinFactNeighborX="0" custLinFactNeighborY="-40329"/>
      <dgm:spPr>
        <a:prstGeom prst="rightArrow">
          <a:avLst/>
        </a:prstGeom>
      </dgm:spPr>
    </dgm:pt>
    <dgm:pt modelId="{305EE91B-805A-44AC-BFD1-93250C7FDD27}" type="pres">
      <dgm:prSet presAssocID="{3B324ED9-F2C4-4A0D-B367-FD396F068005}" presName="linComp" presStyleCnt="0"/>
      <dgm:spPr/>
    </dgm:pt>
    <dgm:pt modelId="{00000399-110B-4261-AB36-20BA5C1808F6}" type="pres">
      <dgm:prSet presAssocID="{73F8B304-6C54-422A-AF18-CB3F3C38336C}" presName="compNode" presStyleCnt="0"/>
      <dgm:spPr/>
    </dgm:pt>
    <dgm:pt modelId="{CCC10930-EAFB-4F20-9788-322790F245F1}" type="pres">
      <dgm:prSet presAssocID="{73F8B304-6C54-422A-AF18-CB3F3C38336C}" presName="bkgdShape" presStyleLbl="node1" presStyleIdx="0" presStyleCnt="4"/>
      <dgm:spPr/>
    </dgm:pt>
    <dgm:pt modelId="{1E7B21BB-3370-4DEB-BE88-5AB3DF0FE2C1}" type="pres">
      <dgm:prSet presAssocID="{73F8B304-6C54-422A-AF18-CB3F3C38336C}" presName="nodeTx" presStyleLbl="node1" presStyleIdx="0" presStyleCnt="4">
        <dgm:presLayoutVars>
          <dgm:bulletEnabled val="1"/>
        </dgm:presLayoutVars>
      </dgm:prSet>
      <dgm:spPr/>
    </dgm:pt>
    <dgm:pt modelId="{12D7BB7B-B7D3-41EE-AEF2-A6FB22526A59}" type="pres">
      <dgm:prSet presAssocID="{73F8B304-6C54-422A-AF18-CB3F3C38336C}" presName="invisiNode" presStyleLbl="node1" presStyleIdx="0" presStyleCnt="4"/>
      <dgm:spPr/>
    </dgm:pt>
    <dgm:pt modelId="{2713F8A3-E713-4516-A067-182548B3C703}" type="pres">
      <dgm:prSet presAssocID="{73F8B304-6C54-422A-AF18-CB3F3C38336C}" presName="imagNode"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E8A7733-13FC-4ED8-AC09-0331836925CC}" type="pres">
      <dgm:prSet presAssocID="{F2E9B43B-7B32-47DF-AEC8-1BB79C071983}" presName="sibTrans" presStyleLbl="sibTrans2D1" presStyleIdx="0" presStyleCnt="0"/>
      <dgm:spPr/>
    </dgm:pt>
    <dgm:pt modelId="{DDDFDF74-ECAC-4AEE-B126-DA6DA414078C}" type="pres">
      <dgm:prSet presAssocID="{1084E9F9-E143-444D-8248-751FF8659788}" presName="compNode" presStyleCnt="0"/>
      <dgm:spPr/>
    </dgm:pt>
    <dgm:pt modelId="{20EA94D5-A4FC-4CF9-AB76-8994DD6D0D3C}" type="pres">
      <dgm:prSet presAssocID="{1084E9F9-E143-444D-8248-751FF8659788}" presName="bkgdShape" presStyleLbl="node1" presStyleIdx="1" presStyleCnt="4"/>
      <dgm:spPr/>
    </dgm:pt>
    <dgm:pt modelId="{C13F6BE7-B389-4C64-9248-49DCDABC809D}" type="pres">
      <dgm:prSet presAssocID="{1084E9F9-E143-444D-8248-751FF8659788}" presName="nodeTx" presStyleLbl="node1" presStyleIdx="1" presStyleCnt="4">
        <dgm:presLayoutVars>
          <dgm:bulletEnabled val="1"/>
        </dgm:presLayoutVars>
      </dgm:prSet>
      <dgm:spPr/>
    </dgm:pt>
    <dgm:pt modelId="{E7F20F75-B493-49ED-870F-268C279039CC}" type="pres">
      <dgm:prSet presAssocID="{1084E9F9-E143-444D-8248-751FF8659788}" presName="invisiNode" presStyleLbl="node1" presStyleIdx="1" presStyleCnt="4"/>
      <dgm:spPr/>
    </dgm:pt>
    <dgm:pt modelId="{3CB8F388-02BB-411A-9BAF-BF3361B24F7E}" type="pres">
      <dgm:prSet presAssocID="{1084E9F9-E143-444D-8248-751FF8659788}"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7017DB-B987-4936-B07B-D2254C04CFC8}" type="pres">
      <dgm:prSet presAssocID="{874D3DAF-8E75-41F0-89FB-46EF576F11B6}" presName="sibTrans" presStyleLbl="sibTrans2D1" presStyleIdx="0" presStyleCnt="0"/>
      <dgm:spPr/>
    </dgm:pt>
    <dgm:pt modelId="{6F8366A0-DCB2-48CC-9F4C-4EBDFED5CE60}" type="pres">
      <dgm:prSet presAssocID="{26AC0BDA-A567-4B2B-B769-29E3097A318A}" presName="compNode" presStyleCnt="0"/>
      <dgm:spPr/>
    </dgm:pt>
    <dgm:pt modelId="{4AD5AF36-395E-4AFF-BC77-9C9E78A98536}" type="pres">
      <dgm:prSet presAssocID="{26AC0BDA-A567-4B2B-B769-29E3097A318A}" presName="bkgdShape" presStyleLbl="node1" presStyleIdx="2" presStyleCnt="4"/>
      <dgm:spPr/>
    </dgm:pt>
    <dgm:pt modelId="{B6CCA3BF-9243-493C-B6D6-500F72839BFD}" type="pres">
      <dgm:prSet presAssocID="{26AC0BDA-A567-4B2B-B769-29E3097A318A}" presName="nodeTx" presStyleLbl="node1" presStyleIdx="2" presStyleCnt="4">
        <dgm:presLayoutVars>
          <dgm:bulletEnabled val="1"/>
        </dgm:presLayoutVars>
      </dgm:prSet>
      <dgm:spPr/>
    </dgm:pt>
    <dgm:pt modelId="{517580C4-5B2C-4A6E-A143-57F52DA93AE3}" type="pres">
      <dgm:prSet presAssocID="{26AC0BDA-A567-4B2B-B769-29E3097A318A}" presName="invisiNode" presStyleLbl="node1" presStyleIdx="2" presStyleCnt="4"/>
      <dgm:spPr/>
    </dgm:pt>
    <dgm:pt modelId="{E9967A28-F06E-4577-BA5A-5ED40D706DE2}" type="pres">
      <dgm:prSet presAssocID="{26AC0BDA-A567-4B2B-B769-29E3097A318A}"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C291656D-F44C-4A04-94A6-FFFDCAB9AFD3}" type="pres">
      <dgm:prSet presAssocID="{CC6D5A8A-7B09-4415-BB65-918894B8C4F3}" presName="sibTrans" presStyleLbl="sibTrans2D1" presStyleIdx="0" presStyleCnt="0"/>
      <dgm:spPr/>
    </dgm:pt>
    <dgm:pt modelId="{FAF6AA83-F695-424C-AA8C-56842A6A7A0A}" type="pres">
      <dgm:prSet presAssocID="{6F15947E-2283-466A-BD80-0BE5EA593CE1}" presName="compNode" presStyleCnt="0"/>
      <dgm:spPr/>
    </dgm:pt>
    <dgm:pt modelId="{052E6A0C-C8B4-467D-B03D-D87402A4E27E}" type="pres">
      <dgm:prSet presAssocID="{6F15947E-2283-466A-BD80-0BE5EA593CE1}" presName="bkgdShape" presStyleLbl="node1" presStyleIdx="3" presStyleCnt="4"/>
      <dgm:spPr/>
    </dgm:pt>
    <dgm:pt modelId="{A6B1B899-CD3C-490E-A709-9BD74A7CA0B5}" type="pres">
      <dgm:prSet presAssocID="{6F15947E-2283-466A-BD80-0BE5EA593CE1}" presName="nodeTx" presStyleLbl="node1" presStyleIdx="3" presStyleCnt="4">
        <dgm:presLayoutVars>
          <dgm:bulletEnabled val="1"/>
        </dgm:presLayoutVars>
      </dgm:prSet>
      <dgm:spPr/>
    </dgm:pt>
    <dgm:pt modelId="{F885920E-E967-471A-97B5-EE1FEF9BED9A}" type="pres">
      <dgm:prSet presAssocID="{6F15947E-2283-466A-BD80-0BE5EA593CE1}" presName="invisiNode" presStyleLbl="node1" presStyleIdx="3" presStyleCnt="4"/>
      <dgm:spPr/>
    </dgm:pt>
    <dgm:pt modelId="{2E0B773A-1959-47D4-8D32-A1045A75005C}" type="pres">
      <dgm:prSet presAssocID="{6F15947E-2283-466A-BD80-0BE5EA593CE1}" presName="imagNode" presStyleLbl="fgImgPlace1" presStyleIdx="3" presStyleCnt="4"/>
      <dgm:spPr>
        <a:blipFill rotWithShape="1">
          <a:blip xmlns:r="http://schemas.openxmlformats.org/officeDocument/2006/relationships" r:embed="rId4"/>
          <a:stretch>
            <a:fillRect/>
          </a:stretch>
        </a:blipFill>
      </dgm:spPr>
    </dgm:pt>
  </dgm:ptLst>
  <dgm:cxnLst>
    <dgm:cxn modelId="{92FBCA05-AF26-4F2E-9C79-C84C995ED0AC}" type="presOf" srcId="{6F15947E-2283-466A-BD80-0BE5EA593CE1}" destId="{A6B1B899-CD3C-490E-A709-9BD74A7CA0B5}" srcOrd="1" destOrd="0" presId="urn:microsoft.com/office/officeart/2005/8/layout/hList7"/>
    <dgm:cxn modelId="{66A34116-BDD1-424E-8BDC-5A08FAF3F622}" type="presOf" srcId="{F2E9B43B-7B32-47DF-AEC8-1BB79C071983}" destId="{8E8A7733-13FC-4ED8-AC09-0331836925CC}" srcOrd="0" destOrd="0" presId="urn:microsoft.com/office/officeart/2005/8/layout/hList7"/>
    <dgm:cxn modelId="{1FC25D1D-1D96-4669-A8FD-ED149C206488}" srcId="{3B324ED9-F2C4-4A0D-B367-FD396F068005}" destId="{1084E9F9-E143-444D-8248-751FF8659788}" srcOrd="1" destOrd="0" parTransId="{15642804-EDD1-4F6E-BAF0-E23653629AD8}" sibTransId="{874D3DAF-8E75-41F0-89FB-46EF576F11B6}"/>
    <dgm:cxn modelId="{D43B5D59-992F-407A-93BD-515B7833A67B}" type="presOf" srcId="{26AC0BDA-A567-4B2B-B769-29E3097A318A}" destId="{B6CCA3BF-9243-493C-B6D6-500F72839BFD}" srcOrd="1" destOrd="0" presId="urn:microsoft.com/office/officeart/2005/8/layout/hList7"/>
    <dgm:cxn modelId="{2CD32F5E-E09F-437B-944D-92E69EED1AFE}" type="presOf" srcId="{CC6D5A8A-7B09-4415-BB65-918894B8C4F3}" destId="{C291656D-F44C-4A04-94A6-FFFDCAB9AFD3}" srcOrd="0" destOrd="0" presId="urn:microsoft.com/office/officeart/2005/8/layout/hList7"/>
    <dgm:cxn modelId="{5046787D-1688-4F85-9D75-A23B981CF554}" type="presOf" srcId="{874D3DAF-8E75-41F0-89FB-46EF576F11B6}" destId="{627017DB-B987-4936-B07B-D2254C04CFC8}" srcOrd="0" destOrd="0" presId="urn:microsoft.com/office/officeart/2005/8/layout/hList7"/>
    <dgm:cxn modelId="{48202AB0-53C0-4191-87FD-77F102568FC1}" srcId="{3B324ED9-F2C4-4A0D-B367-FD396F068005}" destId="{6F15947E-2283-466A-BD80-0BE5EA593CE1}" srcOrd="3" destOrd="0" parTransId="{3B16BD9C-02AC-4FA9-AFCD-7417DFD4AEBF}" sibTransId="{6788C527-23A7-4C05-942D-EB32C44B98C0}"/>
    <dgm:cxn modelId="{537F2EB5-F401-4993-AA01-DF9F2914428A}" type="presOf" srcId="{1084E9F9-E143-444D-8248-751FF8659788}" destId="{C13F6BE7-B389-4C64-9248-49DCDABC809D}" srcOrd="1" destOrd="0" presId="urn:microsoft.com/office/officeart/2005/8/layout/hList7"/>
    <dgm:cxn modelId="{CE182EB7-CD6D-496E-998A-CB94319809EB}" srcId="{3B324ED9-F2C4-4A0D-B367-FD396F068005}" destId="{73F8B304-6C54-422A-AF18-CB3F3C38336C}" srcOrd="0" destOrd="0" parTransId="{D42B525B-8879-4772-BDF5-B19C308F2057}" sibTransId="{F2E9B43B-7B32-47DF-AEC8-1BB79C071983}"/>
    <dgm:cxn modelId="{9E9C58BF-E5C4-4F3C-BAFF-6982D33A2B35}" type="presOf" srcId="{26AC0BDA-A567-4B2B-B769-29E3097A318A}" destId="{4AD5AF36-395E-4AFF-BC77-9C9E78A98536}" srcOrd="0" destOrd="0" presId="urn:microsoft.com/office/officeart/2005/8/layout/hList7"/>
    <dgm:cxn modelId="{25C13AC1-A97E-459E-9F1E-C1F35AAF44BD}" type="presOf" srcId="{73F8B304-6C54-422A-AF18-CB3F3C38336C}" destId="{CCC10930-EAFB-4F20-9788-322790F245F1}" srcOrd="0" destOrd="0" presId="urn:microsoft.com/office/officeart/2005/8/layout/hList7"/>
    <dgm:cxn modelId="{21A17CCA-F0A2-43AB-B9FE-AD070E822373}" type="presOf" srcId="{73F8B304-6C54-422A-AF18-CB3F3C38336C}" destId="{1E7B21BB-3370-4DEB-BE88-5AB3DF0FE2C1}" srcOrd="1" destOrd="0" presId="urn:microsoft.com/office/officeart/2005/8/layout/hList7"/>
    <dgm:cxn modelId="{FB9653D1-55C8-4541-BFBC-5A36AF4DEAD8}" type="presOf" srcId="{6F15947E-2283-466A-BD80-0BE5EA593CE1}" destId="{052E6A0C-C8B4-467D-B03D-D87402A4E27E}" srcOrd="0" destOrd="0" presId="urn:microsoft.com/office/officeart/2005/8/layout/hList7"/>
    <dgm:cxn modelId="{ED4BD6D1-E33B-4487-9483-017BC9551067}" type="presOf" srcId="{1084E9F9-E143-444D-8248-751FF8659788}" destId="{20EA94D5-A4FC-4CF9-AB76-8994DD6D0D3C}" srcOrd="0" destOrd="0" presId="urn:microsoft.com/office/officeart/2005/8/layout/hList7"/>
    <dgm:cxn modelId="{2BA764D9-FC26-488B-B5AB-A55B6053D4FA}" type="presOf" srcId="{3B324ED9-F2C4-4A0D-B367-FD396F068005}" destId="{33896378-DC77-42A5-998B-094DA0E188F5}" srcOrd="0" destOrd="0" presId="urn:microsoft.com/office/officeart/2005/8/layout/hList7"/>
    <dgm:cxn modelId="{26387EFB-7970-4ECD-8193-641166E4D9A3}" srcId="{3B324ED9-F2C4-4A0D-B367-FD396F068005}" destId="{26AC0BDA-A567-4B2B-B769-29E3097A318A}" srcOrd="2" destOrd="0" parTransId="{5758F1EB-7663-4048-BD59-C873D3512A39}" sibTransId="{CC6D5A8A-7B09-4415-BB65-918894B8C4F3}"/>
    <dgm:cxn modelId="{E789A741-18D3-4ACD-8E05-D077DA34D11F}" type="presParOf" srcId="{33896378-DC77-42A5-998B-094DA0E188F5}" destId="{9FF579AE-484D-4172-A0EA-ADDED9A4817A}" srcOrd="0" destOrd="0" presId="urn:microsoft.com/office/officeart/2005/8/layout/hList7"/>
    <dgm:cxn modelId="{4A334A93-2F61-483F-A2CF-A33974D0801D}" type="presParOf" srcId="{33896378-DC77-42A5-998B-094DA0E188F5}" destId="{305EE91B-805A-44AC-BFD1-93250C7FDD27}" srcOrd="1" destOrd="0" presId="urn:microsoft.com/office/officeart/2005/8/layout/hList7"/>
    <dgm:cxn modelId="{A774AE10-FCCE-47F5-B964-9A50C80DED98}" type="presParOf" srcId="{305EE91B-805A-44AC-BFD1-93250C7FDD27}" destId="{00000399-110B-4261-AB36-20BA5C1808F6}" srcOrd="0" destOrd="0" presId="urn:microsoft.com/office/officeart/2005/8/layout/hList7"/>
    <dgm:cxn modelId="{4AA4CBFD-E94D-48CA-BBB5-2AE7FC9B1E3A}" type="presParOf" srcId="{00000399-110B-4261-AB36-20BA5C1808F6}" destId="{CCC10930-EAFB-4F20-9788-322790F245F1}" srcOrd="0" destOrd="0" presId="urn:microsoft.com/office/officeart/2005/8/layout/hList7"/>
    <dgm:cxn modelId="{3E9B55C1-CFA4-4637-B5C5-BBF07D921315}" type="presParOf" srcId="{00000399-110B-4261-AB36-20BA5C1808F6}" destId="{1E7B21BB-3370-4DEB-BE88-5AB3DF0FE2C1}" srcOrd="1" destOrd="0" presId="urn:microsoft.com/office/officeart/2005/8/layout/hList7"/>
    <dgm:cxn modelId="{6EEE67BB-212A-4CAA-9ADF-919ABA385C87}" type="presParOf" srcId="{00000399-110B-4261-AB36-20BA5C1808F6}" destId="{12D7BB7B-B7D3-41EE-AEF2-A6FB22526A59}" srcOrd="2" destOrd="0" presId="urn:microsoft.com/office/officeart/2005/8/layout/hList7"/>
    <dgm:cxn modelId="{BA500E7C-258E-4BC6-84DC-68D8B922F5FC}" type="presParOf" srcId="{00000399-110B-4261-AB36-20BA5C1808F6}" destId="{2713F8A3-E713-4516-A067-182548B3C703}" srcOrd="3" destOrd="0" presId="urn:microsoft.com/office/officeart/2005/8/layout/hList7"/>
    <dgm:cxn modelId="{739D74BB-1C0F-4649-B211-EB1B242FE8A2}" type="presParOf" srcId="{305EE91B-805A-44AC-BFD1-93250C7FDD27}" destId="{8E8A7733-13FC-4ED8-AC09-0331836925CC}" srcOrd="1" destOrd="0" presId="urn:microsoft.com/office/officeart/2005/8/layout/hList7"/>
    <dgm:cxn modelId="{3491BC28-D7D0-41A4-B31B-9FC0D32E0ADB}" type="presParOf" srcId="{305EE91B-805A-44AC-BFD1-93250C7FDD27}" destId="{DDDFDF74-ECAC-4AEE-B126-DA6DA414078C}" srcOrd="2" destOrd="0" presId="urn:microsoft.com/office/officeart/2005/8/layout/hList7"/>
    <dgm:cxn modelId="{CC5DAE72-EB90-4A3B-B9BF-5F1770FDB850}" type="presParOf" srcId="{DDDFDF74-ECAC-4AEE-B126-DA6DA414078C}" destId="{20EA94D5-A4FC-4CF9-AB76-8994DD6D0D3C}" srcOrd="0" destOrd="0" presId="urn:microsoft.com/office/officeart/2005/8/layout/hList7"/>
    <dgm:cxn modelId="{BB47BA18-3E24-48FF-92BE-30F88285DF4C}" type="presParOf" srcId="{DDDFDF74-ECAC-4AEE-B126-DA6DA414078C}" destId="{C13F6BE7-B389-4C64-9248-49DCDABC809D}" srcOrd="1" destOrd="0" presId="urn:microsoft.com/office/officeart/2005/8/layout/hList7"/>
    <dgm:cxn modelId="{FCACC11E-E286-4B03-B5C6-3873EBB57CDC}" type="presParOf" srcId="{DDDFDF74-ECAC-4AEE-B126-DA6DA414078C}" destId="{E7F20F75-B493-49ED-870F-268C279039CC}" srcOrd="2" destOrd="0" presId="urn:microsoft.com/office/officeart/2005/8/layout/hList7"/>
    <dgm:cxn modelId="{B480113B-BCE1-4EF7-BB85-F3CE65483129}" type="presParOf" srcId="{DDDFDF74-ECAC-4AEE-B126-DA6DA414078C}" destId="{3CB8F388-02BB-411A-9BAF-BF3361B24F7E}" srcOrd="3" destOrd="0" presId="urn:microsoft.com/office/officeart/2005/8/layout/hList7"/>
    <dgm:cxn modelId="{C5CC540C-8BBD-4963-9F2B-286E8627EB43}" type="presParOf" srcId="{305EE91B-805A-44AC-BFD1-93250C7FDD27}" destId="{627017DB-B987-4936-B07B-D2254C04CFC8}" srcOrd="3" destOrd="0" presId="urn:microsoft.com/office/officeart/2005/8/layout/hList7"/>
    <dgm:cxn modelId="{A430FF50-6A07-4390-8F7B-15197544542F}" type="presParOf" srcId="{305EE91B-805A-44AC-BFD1-93250C7FDD27}" destId="{6F8366A0-DCB2-48CC-9F4C-4EBDFED5CE60}" srcOrd="4" destOrd="0" presId="urn:microsoft.com/office/officeart/2005/8/layout/hList7"/>
    <dgm:cxn modelId="{D96CF48E-F294-413D-8CEC-A8DCA6C3DEC7}" type="presParOf" srcId="{6F8366A0-DCB2-48CC-9F4C-4EBDFED5CE60}" destId="{4AD5AF36-395E-4AFF-BC77-9C9E78A98536}" srcOrd="0" destOrd="0" presId="urn:microsoft.com/office/officeart/2005/8/layout/hList7"/>
    <dgm:cxn modelId="{E96C8A81-03DF-48BF-8A8E-A25A755AF322}" type="presParOf" srcId="{6F8366A0-DCB2-48CC-9F4C-4EBDFED5CE60}" destId="{B6CCA3BF-9243-493C-B6D6-500F72839BFD}" srcOrd="1" destOrd="0" presId="urn:microsoft.com/office/officeart/2005/8/layout/hList7"/>
    <dgm:cxn modelId="{71808C67-4A20-40AC-B583-562BF0B757C0}" type="presParOf" srcId="{6F8366A0-DCB2-48CC-9F4C-4EBDFED5CE60}" destId="{517580C4-5B2C-4A6E-A143-57F52DA93AE3}" srcOrd="2" destOrd="0" presId="urn:microsoft.com/office/officeart/2005/8/layout/hList7"/>
    <dgm:cxn modelId="{F3A73BC8-02C3-4CA2-944D-9513798AD12F}" type="presParOf" srcId="{6F8366A0-DCB2-48CC-9F4C-4EBDFED5CE60}" destId="{E9967A28-F06E-4577-BA5A-5ED40D706DE2}" srcOrd="3" destOrd="0" presId="urn:microsoft.com/office/officeart/2005/8/layout/hList7"/>
    <dgm:cxn modelId="{0C23045C-87EC-40E3-B1E8-84D1BEF8A04E}" type="presParOf" srcId="{305EE91B-805A-44AC-BFD1-93250C7FDD27}" destId="{C291656D-F44C-4A04-94A6-FFFDCAB9AFD3}" srcOrd="5" destOrd="0" presId="urn:microsoft.com/office/officeart/2005/8/layout/hList7"/>
    <dgm:cxn modelId="{F29FC9D2-00CC-41AD-88D3-E7B5CF39D089}" type="presParOf" srcId="{305EE91B-805A-44AC-BFD1-93250C7FDD27}" destId="{FAF6AA83-F695-424C-AA8C-56842A6A7A0A}" srcOrd="6" destOrd="0" presId="urn:microsoft.com/office/officeart/2005/8/layout/hList7"/>
    <dgm:cxn modelId="{E4ADB66F-83F4-4430-81BE-59D3B109C6EB}" type="presParOf" srcId="{FAF6AA83-F695-424C-AA8C-56842A6A7A0A}" destId="{052E6A0C-C8B4-467D-B03D-D87402A4E27E}" srcOrd="0" destOrd="0" presId="urn:microsoft.com/office/officeart/2005/8/layout/hList7"/>
    <dgm:cxn modelId="{8FB23292-E3AB-4238-ACE8-8220F69210D6}" type="presParOf" srcId="{FAF6AA83-F695-424C-AA8C-56842A6A7A0A}" destId="{A6B1B899-CD3C-490E-A709-9BD74A7CA0B5}" srcOrd="1" destOrd="0" presId="urn:microsoft.com/office/officeart/2005/8/layout/hList7"/>
    <dgm:cxn modelId="{C5672E6A-7312-4964-9751-E4BEE095726A}" type="presParOf" srcId="{FAF6AA83-F695-424C-AA8C-56842A6A7A0A}" destId="{F885920E-E967-471A-97B5-EE1FEF9BED9A}" srcOrd="2" destOrd="0" presId="urn:microsoft.com/office/officeart/2005/8/layout/hList7"/>
    <dgm:cxn modelId="{53BB1A19-D223-4C10-B34B-9C11CCD34DDF}" type="presParOf" srcId="{FAF6AA83-F695-424C-AA8C-56842A6A7A0A}" destId="{2E0B773A-1959-47D4-8D32-A1045A75005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324ED9-F2C4-4A0D-B367-FD396F068005}" type="doc">
      <dgm:prSet loTypeId="urn:microsoft.com/office/officeart/2005/8/layout/hList7" loCatId="process" qsTypeId="urn:microsoft.com/office/officeart/2005/8/quickstyle/simple1" qsCatId="simple" csTypeId="urn:microsoft.com/office/officeart/2005/8/colors/accent1_2" csCatId="accent1" phldr="1"/>
      <dgm:spPr/>
    </dgm:pt>
    <dgm:pt modelId="{73F8B304-6C54-422A-AF18-CB3F3C38336C}">
      <dgm:prSet phldrT="[Text]"/>
      <dgm:spPr/>
      <dgm:t>
        <a:bodyPr/>
        <a:lstStyle/>
        <a:p>
          <a:r>
            <a:rPr lang="en-US" dirty="0"/>
            <a:t>Analyze water quality</a:t>
          </a:r>
        </a:p>
      </dgm:t>
    </dgm:pt>
    <dgm:pt modelId="{D42B525B-8879-4772-BDF5-B19C308F2057}" type="parTrans" cxnId="{CE182EB7-CD6D-496E-998A-CB94319809EB}">
      <dgm:prSet/>
      <dgm:spPr/>
      <dgm:t>
        <a:bodyPr/>
        <a:lstStyle/>
        <a:p>
          <a:endParaRPr lang="en-US"/>
        </a:p>
      </dgm:t>
    </dgm:pt>
    <dgm:pt modelId="{F2E9B43B-7B32-47DF-AEC8-1BB79C071983}" type="sibTrans" cxnId="{CE182EB7-CD6D-496E-998A-CB94319809EB}">
      <dgm:prSet/>
      <dgm:spPr/>
      <dgm:t>
        <a:bodyPr/>
        <a:lstStyle/>
        <a:p>
          <a:endParaRPr lang="en-US"/>
        </a:p>
      </dgm:t>
    </dgm:pt>
    <dgm:pt modelId="{1084E9F9-E143-444D-8248-751FF8659788}">
      <dgm:prSet phldrT="[Text]"/>
      <dgm:spPr/>
      <dgm:t>
        <a:bodyPr/>
        <a:lstStyle/>
        <a:p>
          <a:r>
            <a:rPr lang="en-US" dirty="0"/>
            <a:t>Determine causes for impairment</a:t>
          </a:r>
        </a:p>
      </dgm:t>
    </dgm:pt>
    <dgm:pt modelId="{15642804-EDD1-4F6E-BAF0-E23653629AD8}" type="parTrans" cxnId="{1FC25D1D-1D96-4669-A8FD-ED149C206488}">
      <dgm:prSet/>
      <dgm:spPr/>
      <dgm:t>
        <a:bodyPr/>
        <a:lstStyle/>
        <a:p>
          <a:endParaRPr lang="en-US"/>
        </a:p>
      </dgm:t>
    </dgm:pt>
    <dgm:pt modelId="{874D3DAF-8E75-41F0-89FB-46EF576F11B6}" type="sibTrans" cxnId="{1FC25D1D-1D96-4669-A8FD-ED149C206488}">
      <dgm:prSet/>
      <dgm:spPr/>
      <dgm:t>
        <a:bodyPr/>
        <a:lstStyle/>
        <a:p>
          <a:endParaRPr lang="en-US"/>
        </a:p>
      </dgm:t>
    </dgm:pt>
    <dgm:pt modelId="{26AC0BDA-A567-4B2B-B769-29E3097A318A}">
      <dgm:prSet phldrT="[Text]"/>
      <dgm:spPr/>
      <dgm:t>
        <a:bodyPr/>
        <a:lstStyle/>
        <a:p>
          <a:r>
            <a:rPr lang="en-US" dirty="0"/>
            <a:t>Locate sources of pollutants</a:t>
          </a:r>
        </a:p>
      </dgm:t>
    </dgm:pt>
    <dgm:pt modelId="{5758F1EB-7663-4048-BD59-C873D3512A39}" type="parTrans" cxnId="{26387EFB-7970-4ECD-8193-641166E4D9A3}">
      <dgm:prSet/>
      <dgm:spPr/>
      <dgm:t>
        <a:bodyPr/>
        <a:lstStyle/>
        <a:p>
          <a:endParaRPr lang="en-US"/>
        </a:p>
      </dgm:t>
    </dgm:pt>
    <dgm:pt modelId="{CC6D5A8A-7B09-4415-BB65-918894B8C4F3}" type="sibTrans" cxnId="{26387EFB-7970-4ECD-8193-641166E4D9A3}">
      <dgm:prSet/>
      <dgm:spPr/>
      <dgm:t>
        <a:bodyPr/>
        <a:lstStyle/>
        <a:p>
          <a:endParaRPr lang="en-US"/>
        </a:p>
      </dgm:t>
    </dgm:pt>
    <dgm:pt modelId="{6F15947E-2283-466A-BD80-0BE5EA593CE1}">
      <dgm:prSet/>
      <dgm:spPr/>
      <dgm:t>
        <a:bodyPr/>
        <a:lstStyle/>
        <a:p>
          <a:r>
            <a:rPr lang="en-US" dirty="0"/>
            <a:t>Sets pollutant load and reduction targets</a:t>
          </a:r>
        </a:p>
      </dgm:t>
    </dgm:pt>
    <dgm:pt modelId="{3B16BD9C-02AC-4FA9-AFCD-7417DFD4AEBF}" type="parTrans" cxnId="{48202AB0-53C0-4191-87FD-77F102568FC1}">
      <dgm:prSet/>
      <dgm:spPr/>
      <dgm:t>
        <a:bodyPr/>
        <a:lstStyle/>
        <a:p>
          <a:endParaRPr lang="en-US"/>
        </a:p>
      </dgm:t>
    </dgm:pt>
    <dgm:pt modelId="{6788C527-23A7-4C05-942D-EB32C44B98C0}" type="sibTrans" cxnId="{48202AB0-53C0-4191-87FD-77F102568FC1}">
      <dgm:prSet/>
      <dgm:spPr/>
      <dgm:t>
        <a:bodyPr/>
        <a:lstStyle/>
        <a:p>
          <a:endParaRPr lang="en-US"/>
        </a:p>
      </dgm:t>
    </dgm:pt>
    <dgm:pt modelId="{13E13A50-1256-4C2D-B172-18F50CC320FA}">
      <dgm:prSet/>
      <dgm:spPr/>
      <dgm:t>
        <a:bodyPr/>
        <a:lstStyle/>
        <a:p>
          <a:r>
            <a:rPr lang="en-US" dirty="0"/>
            <a:t>Specify possible methods for improvement</a:t>
          </a:r>
        </a:p>
      </dgm:t>
    </dgm:pt>
    <dgm:pt modelId="{7EA53476-6B8A-438E-B64D-ED19C934731C}" type="parTrans" cxnId="{CFFB89D9-A3E4-4433-966E-91386A417666}">
      <dgm:prSet/>
      <dgm:spPr/>
      <dgm:t>
        <a:bodyPr/>
        <a:lstStyle/>
        <a:p>
          <a:endParaRPr lang="en-US"/>
        </a:p>
      </dgm:t>
    </dgm:pt>
    <dgm:pt modelId="{3B077B85-9FB5-4090-BE70-32212681FA59}" type="sibTrans" cxnId="{CFFB89D9-A3E4-4433-966E-91386A417666}">
      <dgm:prSet/>
      <dgm:spPr/>
      <dgm:t>
        <a:bodyPr/>
        <a:lstStyle/>
        <a:p>
          <a:endParaRPr lang="en-US"/>
        </a:p>
      </dgm:t>
    </dgm:pt>
    <dgm:pt modelId="{33896378-DC77-42A5-998B-094DA0E188F5}" type="pres">
      <dgm:prSet presAssocID="{3B324ED9-F2C4-4A0D-B367-FD396F068005}" presName="Name0" presStyleCnt="0">
        <dgm:presLayoutVars>
          <dgm:dir/>
          <dgm:resizeHandles val="exact"/>
        </dgm:presLayoutVars>
      </dgm:prSet>
      <dgm:spPr/>
    </dgm:pt>
    <dgm:pt modelId="{9FF579AE-484D-4172-A0EA-ADDED9A4817A}" type="pres">
      <dgm:prSet presAssocID="{3B324ED9-F2C4-4A0D-B367-FD396F068005}" presName="fgShape" presStyleLbl="fgShp" presStyleIdx="0" presStyleCnt="1" custLinFactNeighborX="0" custLinFactNeighborY="-40329"/>
      <dgm:spPr>
        <a:prstGeom prst="rightArrow">
          <a:avLst/>
        </a:prstGeom>
      </dgm:spPr>
    </dgm:pt>
    <dgm:pt modelId="{305EE91B-805A-44AC-BFD1-93250C7FDD27}" type="pres">
      <dgm:prSet presAssocID="{3B324ED9-F2C4-4A0D-B367-FD396F068005}" presName="linComp" presStyleCnt="0"/>
      <dgm:spPr/>
    </dgm:pt>
    <dgm:pt modelId="{00000399-110B-4261-AB36-20BA5C1808F6}" type="pres">
      <dgm:prSet presAssocID="{73F8B304-6C54-422A-AF18-CB3F3C38336C}" presName="compNode" presStyleCnt="0"/>
      <dgm:spPr/>
    </dgm:pt>
    <dgm:pt modelId="{CCC10930-EAFB-4F20-9788-322790F245F1}" type="pres">
      <dgm:prSet presAssocID="{73F8B304-6C54-422A-AF18-CB3F3C38336C}" presName="bkgdShape" presStyleLbl="node1" presStyleIdx="0" presStyleCnt="5"/>
      <dgm:spPr/>
    </dgm:pt>
    <dgm:pt modelId="{1E7B21BB-3370-4DEB-BE88-5AB3DF0FE2C1}" type="pres">
      <dgm:prSet presAssocID="{73F8B304-6C54-422A-AF18-CB3F3C38336C}" presName="nodeTx" presStyleLbl="node1" presStyleIdx="0" presStyleCnt="5">
        <dgm:presLayoutVars>
          <dgm:bulletEnabled val="1"/>
        </dgm:presLayoutVars>
      </dgm:prSet>
      <dgm:spPr/>
    </dgm:pt>
    <dgm:pt modelId="{12D7BB7B-B7D3-41EE-AEF2-A6FB22526A59}" type="pres">
      <dgm:prSet presAssocID="{73F8B304-6C54-422A-AF18-CB3F3C38336C}" presName="invisiNode" presStyleLbl="node1" presStyleIdx="0" presStyleCnt="5"/>
      <dgm:spPr/>
    </dgm:pt>
    <dgm:pt modelId="{2713F8A3-E713-4516-A067-182548B3C703}" type="pres">
      <dgm:prSet presAssocID="{73F8B304-6C54-422A-AF18-CB3F3C38336C}" presName="imagNode"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E8A7733-13FC-4ED8-AC09-0331836925CC}" type="pres">
      <dgm:prSet presAssocID="{F2E9B43B-7B32-47DF-AEC8-1BB79C071983}" presName="sibTrans" presStyleLbl="sibTrans2D1" presStyleIdx="0" presStyleCnt="0"/>
      <dgm:spPr/>
    </dgm:pt>
    <dgm:pt modelId="{DDDFDF74-ECAC-4AEE-B126-DA6DA414078C}" type="pres">
      <dgm:prSet presAssocID="{1084E9F9-E143-444D-8248-751FF8659788}" presName="compNode" presStyleCnt="0"/>
      <dgm:spPr/>
    </dgm:pt>
    <dgm:pt modelId="{20EA94D5-A4FC-4CF9-AB76-8994DD6D0D3C}" type="pres">
      <dgm:prSet presAssocID="{1084E9F9-E143-444D-8248-751FF8659788}" presName="bkgdShape" presStyleLbl="node1" presStyleIdx="1" presStyleCnt="5"/>
      <dgm:spPr/>
    </dgm:pt>
    <dgm:pt modelId="{C13F6BE7-B389-4C64-9248-49DCDABC809D}" type="pres">
      <dgm:prSet presAssocID="{1084E9F9-E143-444D-8248-751FF8659788}" presName="nodeTx" presStyleLbl="node1" presStyleIdx="1" presStyleCnt="5">
        <dgm:presLayoutVars>
          <dgm:bulletEnabled val="1"/>
        </dgm:presLayoutVars>
      </dgm:prSet>
      <dgm:spPr/>
    </dgm:pt>
    <dgm:pt modelId="{E7F20F75-B493-49ED-870F-268C279039CC}" type="pres">
      <dgm:prSet presAssocID="{1084E9F9-E143-444D-8248-751FF8659788}" presName="invisiNode" presStyleLbl="node1" presStyleIdx="1" presStyleCnt="5"/>
      <dgm:spPr/>
    </dgm:pt>
    <dgm:pt modelId="{3CB8F388-02BB-411A-9BAF-BF3361B24F7E}" type="pres">
      <dgm:prSet presAssocID="{1084E9F9-E143-444D-8248-751FF8659788}" presName="imagNode" presStyleLbl="fgImgPlace1"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7017DB-B987-4936-B07B-D2254C04CFC8}" type="pres">
      <dgm:prSet presAssocID="{874D3DAF-8E75-41F0-89FB-46EF576F11B6}" presName="sibTrans" presStyleLbl="sibTrans2D1" presStyleIdx="0" presStyleCnt="0"/>
      <dgm:spPr/>
    </dgm:pt>
    <dgm:pt modelId="{6F8366A0-DCB2-48CC-9F4C-4EBDFED5CE60}" type="pres">
      <dgm:prSet presAssocID="{26AC0BDA-A567-4B2B-B769-29E3097A318A}" presName="compNode" presStyleCnt="0"/>
      <dgm:spPr/>
    </dgm:pt>
    <dgm:pt modelId="{4AD5AF36-395E-4AFF-BC77-9C9E78A98536}" type="pres">
      <dgm:prSet presAssocID="{26AC0BDA-A567-4B2B-B769-29E3097A318A}" presName="bkgdShape" presStyleLbl="node1" presStyleIdx="2" presStyleCnt="5"/>
      <dgm:spPr/>
    </dgm:pt>
    <dgm:pt modelId="{B6CCA3BF-9243-493C-B6D6-500F72839BFD}" type="pres">
      <dgm:prSet presAssocID="{26AC0BDA-A567-4B2B-B769-29E3097A318A}" presName="nodeTx" presStyleLbl="node1" presStyleIdx="2" presStyleCnt="5">
        <dgm:presLayoutVars>
          <dgm:bulletEnabled val="1"/>
        </dgm:presLayoutVars>
      </dgm:prSet>
      <dgm:spPr/>
    </dgm:pt>
    <dgm:pt modelId="{517580C4-5B2C-4A6E-A143-57F52DA93AE3}" type="pres">
      <dgm:prSet presAssocID="{26AC0BDA-A567-4B2B-B769-29E3097A318A}" presName="invisiNode" presStyleLbl="node1" presStyleIdx="2" presStyleCnt="5"/>
      <dgm:spPr/>
    </dgm:pt>
    <dgm:pt modelId="{E9967A28-F06E-4577-BA5A-5ED40D706DE2}" type="pres">
      <dgm:prSet presAssocID="{26AC0BDA-A567-4B2B-B769-29E3097A318A}" presName="imagNode" presStyleLbl="fg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C291656D-F44C-4A04-94A6-FFFDCAB9AFD3}" type="pres">
      <dgm:prSet presAssocID="{CC6D5A8A-7B09-4415-BB65-918894B8C4F3}" presName="sibTrans" presStyleLbl="sibTrans2D1" presStyleIdx="0" presStyleCnt="0"/>
      <dgm:spPr/>
    </dgm:pt>
    <dgm:pt modelId="{FAF6AA83-F695-424C-AA8C-56842A6A7A0A}" type="pres">
      <dgm:prSet presAssocID="{6F15947E-2283-466A-BD80-0BE5EA593CE1}" presName="compNode" presStyleCnt="0"/>
      <dgm:spPr/>
    </dgm:pt>
    <dgm:pt modelId="{052E6A0C-C8B4-467D-B03D-D87402A4E27E}" type="pres">
      <dgm:prSet presAssocID="{6F15947E-2283-466A-BD80-0BE5EA593CE1}" presName="bkgdShape" presStyleLbl="node1" presStyleIdx="3" presStyleCnt="5"/>
      <dgm:spPr/>
    </dgm:pt>
    <dgm:pt modelId="{A6B1B899-CD3C-490E-A709-9BD74A7CA0B5}" type="pres">
      <dgm:prSet presAssocID="{6F15947E-2283-466A-BD80-0BE5EA593CE1}" presName="nodeTx" presStyleLbl="node1" presStyleIdx="3" presStyleCnt="5">
        <dgm:presLayoutVars>
          <dgm:bulletEnabled val="1"/>
        </dgm:presLayoutVars>
      </dgm:prSet>
      <dgm:spPr/>
    </dgm:pt>
    <dgm:pt modelId="{F885920E-E967-471A-97B5-EE1FEF9BED9A}" type="pres">
      <dgm:prSet presAssocID="{6F15947E-2283-466A-BD80-0BE5EA593CE1}" presName="invisiNode" presStyleLbl="node1" presStyleIdx="3" presStyleCnt="5"/>
      <dgm:spPr/>
    </dgm:pt>
    <dgm:pt modelId="{2E0B773A-1959-47D4-8D32-A1045A75005C}" type="pres">
      <dgm:prSet presAssocID="{6F15947E-2283-466A-BD80-0BE5EA593CE1}" presName="imagNode" presStyleLbl="fgImgPlace1" presStyleIdx="3" presStyleCnt="5"/>
      <dgm:spPr>
        <a:blipFill rotWithShape="1">
          <a:blip xmlns:r="http://schemas.openxmlformats.org/officeDocument/2006/relationships" r:embed="rId4"/>
          <a:stretch>
            <a:fillRect/>
          </a:stretch>
        </a:blipFill>
      </dgm:spPr>
    </dgm:pt>
    <dgm:pt modelId="{295681B1-61EF-4913-9DF3-15C41AE326AE}" type="pres">
      <dgm:prSet presAssocID="{6788C527-23A7-4C05-942D-EB32C44B98C0}" presName="sibTrans" presStyleLbl="sibTrans2D1" presStyleIdx="0" presStyleCnt="0"/>
      <dgm:spPr/>
    </dgm:pt>
    <dgm:pt modelId="{F55C78DA-FB6C-483E-B3B8-071F39C81334}" type="pres">
      <dgm:prSet presAssocID="{13E13A50-1256-4C2D-B172-18F50CC320FA}" presName="compNode" presStyleCnt="0"/>
      <dgm:spPr/>
    </dgm:pt>
    <dgm:pt modelId="{B5B0D824-0242-41C9-B268-10041FB39C03}" type="pres">
      <dgm:prSet presAssocID="{13E13A50-1256-4C2D-B172-18F50CC320FA}" presName="bkgdShape" presStyleLbl="node1" presStyleIdx="4" presStyleCnt="5"/>
      <dgm:spPr/>
    </dgm:pt>
    <dgm:pt modelId="{BDC55B4F-AC4B-4A69-B8C9-1661CC536C89}" type="pres">
      <dgm:prSet presAssocID="{13E13A50-1256-4C2D-B172-18F50CC320FA}" presName="nodeTx" presStyleLbl="node1" presStyleIdx="4" presStyleCnt="5">
        <dgm:presLayoutVars>
          <dgm:bulletEnabled val="1"/>
        </dgm:presLayoutVars>
      </dgm:prSet>
      <dgm:spPr/>
    </dgm:pt>
    <dgm:pt modelId="{D6075E4A-9F21-4914-9736-9894EC27AEF2}" type="pres">
      <dgm:prSet presAssocID="{13E13A50-1256-4C2D-B172-18F50CC320FA}" presName="invisiNode" presStyleLbl="node1" presStyleIdx="4" presStyleCnt="5"/>
      <dgm:spPr/>
    </dgm:pt>
    <dgm:pt modelId="{9EB1EC83-9699-4737-950C-70206C37D12E}" type="pres">
      <dgm:prSet presAssocID="{13E13A50-1256-4C2D-B172-18F50CC320FA}" presName="imagNode" presStyleLbl="fgImgPlace1"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Lst>
  <dgm:cxnLst>
    <dgm:cxn modelId="{92FBCA05-AF26-4F2E-9C79-C84C995ED0AC}" type="presOf" srcId="{6F15947E-2283-466A-BD80-0BE5EA593CE1}" destId="{A6B1B899-CD3C-490E-A709-9BD74A7CA0B5}" srcOrd="1" destOrd="0" presId="urn:microsoft.com/office/officeart/2005/8/layout/hList7"/>
    <dgm:cxn modelId="{66A34116-BDD1-424E-8BDC-5A08FAF3F622}" type="presOf" srcId="{F2E9B43B-7B32-47DF-AEC8-1BB79C071983}" destId="{8E8A7733-13FC-4ED8-AC09-0331836925CC}" srcOrd="0" destOrd="0" presId="urn:microsoft.com/office/officeart/2005/8/layout/hList7"/>
    <dgm:cxn modelId="{1FC25D1D-1D96-4669-A8FD-ED149C206488}" srcId="{3B324ED9-F2C4-4A0D-B367-FD396F068005}" destId="{1084E9F9-E143-444D-8248-751FF8659788}" srcOrd="1" destOrd="0" parTransId="{15642804-EDD1-4F6E-BAF0-E23653629AD8}" sibTransId="{874D3DAF-8E75-41F0-89FB-46EF576F11B6}"/>
    <dgm:cxn modelId="{AD655A1E-14B6-42E9-8863-41951D5B2608}" type="presOf" srcId="{13E13A50-1256-4C2D-B172-18F50CC320FA}" destId="{BDC55B4F-AC4B-4A69-B8C9-1661CC536C89}" srcOrd="1" destOrd="0" presId="urn:microsoft.com/office/officeart/2005/8/layout/hList7"/>
    <dgm:cxn modelId="{D43B5D59-992F-407A-93BD-515B7833A67B}" type="presOf" srcId="{26AC0BDA-A567-4B2B-B769-29E3097A318A}" destId="{B6CCA3BF-9243-493C-B6D6-500F72839BFD}" srcOrd="1" destOrd="0" presId="urn:microsoft.com/office/officeart/2005/8/layout/hList7"/>
    <dgm:cxn modelId="{2CD32F5E-E09F-437B-944D-92E69EED1AFE}" type="presOf" srcId="{CC6D5A8A-7B09-4415-BB65-918894B8C4F3}" destId="{C291656D-F44C-4A04-94A6-FFFDCAB9AFD3}" srcOrd="0" destOrd="0" presId="urn:microsoft.com/office/officeart/2005/8/layout/hList7"/>
    <dgm:cxn modelId="{5046787D-1688-4F85-9D75-A23B981CF554}" type="presOf" srcId="{874D3DAF-8E75-41F0-89FB-46EF576F11B6}" destId="{627017DB-B987-4936-B07B-D2254C04CFC8}" srcOrd="0" destOrd="0" presId="urn:microsoft.com/office/officeart/2005/8/layout/hList7"/>
    <dgm:cxn modelId="{48202AB0-53C0-4191-87FD-77F102568FC1}" srcId="{3B324ED9-F2C4-4A0D-B367-FD396F068005}" destId="{6F15947E-2283-466A-BD80-0BE5EA593CE1}" srcOrd="3" destOrd="0" parTransId="{3B16BD9C-02AC-4FA9-AFCD-7417DFD4AEBF}" sibTransId="{6788C527-23A7-4C05-942D-EB32C44B98C0}"/>
    <dgm:cxn modelId="{537F2EB5-F401-4993-AA01-DF9F2914428A}" type="presOf" srcId="{1084E9F9-E143-444D-8248-751FF8659788}" destId="{C13F6BE7-B389-4C64-9248-49DCDABC809D}" srcOrd="1" destOrd="0" presId="urn:microsoft.com/office/officeart/2005/8/layout/hList7"/>
    <dgm:cxn modelId="{CE182EB7-CD6D-496E-998A-CB94319809EB}" srcId="{3B324ED9-F2C4-4A0D-B367-FD396F068005}" destId="{73F8B304-6C54-422A-AF18-CB3F3C38336C}" srcOrd="0" destOrd="0" parTransId="{D42B525B-8879-4772-BDF5-B19C308F2057}" sibTransId="{F2E9B43B-7B32-47DF-AEC8-1BB79C071983}"/>
    <dgm:cxn modelId="{9E9C58BF-E5C4-4F3C-BAFF-6982D33A2B35}" type="presOf" srcId="{26AC0BDA-A567-4B2B-B769-29E3097A318A}" destId="{4AD5AF36-395E-4AFF-BC77-9C9E78A98536}" srcOrd="0" destOrd="0" presId="urn:microsoft.com/office/officeart/2005/8/layout/hList7"/>
    <dgm:cxn modelId="{25C13AC1-A97E-459E-9F1E-C1F35AAF44BD}" type="presOf" srcId="{73F8B304-6C54-422A-AF18-CB3F3C38336C}" destId="{CCC10930-EAFB-4F20-9788-322790F245F1}" srcOrd="0" destOrd="0" presId="urn:microsoft.com/office/officeart/2005/8/layout/hList7"/>
    <dgm:cxn modelId="{1AE304C6-0276-4735-8652-6AC8BF3D1EBC}" type="presOf" srcId="{6788C527-23A7-4C05-942D-EB32C44B98C0}" destId="{295681B1-61EF-4913-9DF3-15C41AE326AE}" srcOrd="0" destOrd="0" presId="urn:microsoft.com/office/officeart/2005/8/layout/hList7"/>
    <dgm:cxn modelId="{21A17CCA-F0A2-43AB-B9FE-AD070E822373}" type="presOf" srcId="{73F8B304-6C54-422A-AF18-CB3F3C38336C}" destId="{1E7B21BB-3370-4DEB-BE88-5AB3DF0FE2C1}" srcOrd="1" destOrd="0" presId="urn:microsoft.com/office/officeart/2005/8/layout/hList7"/>
    <dgm:cxn modelId="{FB9653D1-55C8-4541-BFBC-5A36AF4DEAD8}" type="presOf" srcId="{6F15947E-2283-466A-BD80-0BE5EA593CE1}" destId="{052E6A0C-C8B4-467D-B03D-D87402A4E27E}" srcOrd="0" destOrd="0" presId="urn:microsoft.com/office/officeart/2005/8/layout/hList7"/>
    <dgm:cxn modelId="{ED4BD6D1-E33B-4487-9483-017BC9551067}" type="presOf" srcId="{1084E9F9-E143-444D-8248-751FF8659788}" destId="{20EA94D5-A4FC-4CF9-AB76-8994DD6D0D3C}" srcOrd="0" destOrd="0" presId="urn:microsoft.com/office/officeart/2005/8/layout/hList7"/>
    <dgm:cxn modelId="{2BA764D9-FC26-488B-B5AB-A55B6053D4FA}" type="presOf" srcId="{3B324ED9-F2C4-4A0D-B367-FD396F068005}" destId="{33896378-DC77-42A5-998B-094DA0E188F5}" srcOrd="0" destOrd="0" presId="urn:microsoft.com/office/officeart/2005/8/layout/hList7"/>
    <dgm:cxn modelId="{CFFB89D9-A3E4-4433-966E-91386A417666}" srcId="{3B324ED9-F2C4-4A0D-B367-FD396F068005}" destId="{13E13A50-1256-4C2D-B172-18F50CC320FA}" srcOrd="4" destOrd="0" parTransId="{7EA53476-6B8A-438E-B64D-ED19C934731C}" sibTransId="{3B077B85-9FB5-4090-BE70-32212681FA59}"/>
    <dgm:cxn modelId="{3772F0ED-3014-4724-925D-8F059FA7BDE4}" type="presOf" srcId="{13E13A50-1256-4C2D-B172-18F50CC320FA}" destId="{B5B0D824-0242-41C9-B268-10041FB39C03}" srcOrd="0" destOrd="0" presId="urn:microsoft.com/office/officeart/2005/8/layout/hList7"/>
    <dgm:cxn modelId="{26387EFB-7970-4ECD-8193-641166E4D9A3}" srcId="{3B324ED9-F2C4-4A0D-B367-FD396F068005}" destId="{26AC0BDA-A567-4B2B-B769-29E3097A318A}" srcOrd="2" destOrd="0" parTransId="{5758F1EB-7663-4048-BD59-C873D3512A39}" sibTransId="{CC6D5A8A-7B09-4415-BB65-918894B8C4F3}"/>
    <dgm:cxn modelId="{E789A741-18D3-4ACD-8E05-D077DA34D11F}" type="presParOf" srcId="{33896378-DC77-42A5-998B-094DA0E188F5}" destId="{9FF579AE-484D-4172-A0EA-ADDED9A4817A}" srcOrd="0" destOrd="0" presId="urn:microsoft.com/office/officeart/2005/8/layout/hList7"/>
    <dgm:cxn modelId="{4A334A93-2F61-483F-A2CF-A33974D0801D}" type="presParOf" srcId="{33896378-DC77-42A5-998B-094DA0E188F5}" destId="{305EE91B-805A-44AC-BFD1-93250C7FDD27}" srcOrd="1" destOrd="0" presId="urn:microsoft.com/office/officeart/2005/8/layout/hList7"/>
    <dgm:cxn modelId="{A774AE10-FCCE-47F5-B964-9A50C80DED98}" type="presParOf" srcId="{305EE91B-805A-44AC-BFD1-93250C7FDD27}" destId="{00000399-110B-4261-AB36-20BA5C1808F6}" srcOrd="0" destOrd="0" presId="urn:microsoft.com/office/officeart/2005/8/layout/hList7"/>
    <dgm:cxn modelId="{4AA4CBFD-E94D-48CA-BBB5-2AE7FC9B1E3A}" type="presParOf" srcId="{00000399-110B-4261-AB36-20BA5C1808F6}" destId="{CCC10930-EAFB-4F20-9788-322790F245F1}" srcOrd="0" destOrd="0" presId="urn:microsoft.com/office/officeart/2005/8/layout/hList7"/>
    <dgm:cxn modelId="{3E9B55C1-CFA4-4637-B5C5-BBF07D921315}" type="presParOf" srcId="{00000399-110B-4261-AB36-20BA5C1808F6}" destId="{1E7B21BB-3370-4DEB-BE88-5AB3DF0FE2C1}" srcOrd="1" destOrd="0" presId="urn:microsoft.com/office/officeart/2005/8/layout/hList7"/>
    <dgm:cxn modelId="{6EEE67BB-212A-4CAA-9ADF-919ABA385C87}" type="presParOf" srcId="{00000399-110B-4261-AB36-20BA5C1808F6}" destId="{12D7BB7B-B7D3-41EE-AEF2-A6FB22526A59}" srcOrd="2" destOrd="0" presId="urn:microsoft.com/office/officeart/2005/8/layout/hList7"/>
    <dgm:cxn modelId="{BA500E7C-258E-4BC6-84DC-68D8B922F5FC}" type="presParOf" srcId="{00000399-110B-4261-AB36-20BA5C1808F6}" destId="{2713F8A3-E713-4516-A067-182548B3C703}" srcOrd="3" destOrd="0" presId="urn:microsoft.com/office/officeart/2005/8/layout/hList7"/>
    <dgm:cxn modelId="{739D74BB-1C0F-4649-B211-EB1B242FE8A2}" type="presParOf" srcId="{305EE91B-805A-44AC-BFD1-93250C7FDD27}" destId="{8E8A7733-13FC-4ED8-AC09-0331836925CC}" srcOrd="1" destOrd="0" presId="urn:microsoft.com/office/officeart/2005/8/layout/hList7"/>
    <dgm:cxn modelId="{3491BC28-D7D0-41A4-B31B-9FC0D32E0ADB}" type="presParOf" srcId="{305EE91B-805A-44AC-BFD1-93250C7FDD27}" destId="{DDDFDF74-ECAC-4AEE-B126-DA6DA414078C}" srcOrd="2" destOrd="0" presId="urn:microsoft.com/office/officeart/2005/8/layout/hList7"/>
    <dgm:cxn modelId="{CC5DAE72-EB90-4A3B-B9BF-5F1770FDB850}" type="presParOf" srcId="{DDDFDF74-ECAC-4AEE-B126-DA6DA414078C}" destId="{20EA94D5-A4FC-4CF9-AB76-8994DD6D0D3C}" srcOrd="0" destOrd="0" presId="urn:microsoft.com/office/officeart/2005/8/layout/hList7"/>
    <dgm:cxn modelId="{BB47BA18-3E24-48FF-92BE-30F88285DF4C}" type="presParOf" srcId="{DDDFDF74-ECAC-4AEE-B126-DA6DA414078C}" destId="{C13F6BE7-B389-4C64-9248-49DCDABC809D}" srcOrd="1" destOrd="0" presId="urn:microsoft.com/office/officeart/2005/8/layout/hList7"/>
    <dgm:cxn modelId="{FCACC11E-E286-4B03-B5C6-3873EBB57CDC}" type="presParOf" srcId="{DDDFDF74-ECAC-4AEE-B126-DA6DA414078C}" destId="{E7F20F75-B493-49ED-870F-268C279039CC}" srcOrd="2" destOrd="0" presId="urn:microsoft.com/office/officeart/2005/8/layout/hList7"/>
    <dgm:cxn modelId="{B480113B-BCE1-4EF7-BB85-F3CE65483129}" type="presParOf" srcId="{DDDFDF74-ECAC-4AEE-B126-DA6DA414078C}" destId="{3CB8F388-02BB-411A-9BAF-BF3361B24F7E}" srcOrd="3" destOrd="0" presId="urn:microsoft.com/office/officeart/2005/8/layout/hList7"/>
    <dgm:cxn modelId="{C5CC540C-8BBD-4963-9F2B-286E8627EB43}" type="presParOf" srcId="{305EE91B-805A-44AC-BFD1-93250C7FDD27}" destId="{627017DB-B987-4936-B07B-D2254C04CFC8}" srcOrd="3" destOrd="0" presId="urn:microsoft.com/office/officeart/2005/8/layout/hList7"/>
    <dgm:cxn modelId="{A430FF50-6A07-4390-8F7B-15197544542F}" type="presParOf" srcId="{305EE91B-805A-44AC-BFD1-93250C7FDD27}" destId="{6F8366A0-DCB2-48CC-9F4C-4EBDFED5CE60}" srcOrd="4" destOrd="0" presId="urn:microsoft.com/office/officeart/2005/8/layout/hList7"/>
    <dgm:cxn modelId="{D96CF48E-F294-413D-8CEC-A8DCA6C3DEC7}" type="presParOf" srcId="{6F8366A0-DCB2-48CC-9F4C-4EBDFED5CE60}" destId="{4AD5AF36-395E-4AFF-BC77-9C9E78A98536}" srcOrd="0" destOrd="0" presId="urn:microsoft.com/office/officeart/2005/8/layout/hList7"/>
    <dgm:cxn modelId="{E96C8A81-03DF-48BF-8A8E-A25A755AF322}" type="presParOf" srcId="{6F8366A0-DCB2-48CC-9F4C-4EBDFED5CE60}" destId="{B6CCA3BF-9243-493C-B6D6-500F72839BFD}" srcOrd="1" destOrd="0" presId="urn:microsoft.com/office/officeart/2005/8/layout/hList7"/>
    <dgm:cxn modelId="{71808C67-4A20-40AC-B583-562BF0B757C0}" type="presParOf" srcId="{6F8366A0-DCB2-48CC-9F4C-4EBDFED5CE60}" destId="{517580C4-5B2C-4A6E-A143-57F52DA93AE3}" srcOrd="2" destOrd="0" presId="urn:microsoft.com/office/officeart/2005/8/layout/hList7"/>
    <dgm:cxn modelId="{F3A73BC8-02C3-4CA2-944D-9513798AD12F}" type="presParOf" srcId="{6F8366A0-DCB2-48CC-9F4C-4EBDFED5CE60}" destId="{E9967A28-F06E-4577-BA5A-5ED40D706DE2}" srcOrd="3" destOrd="0" presId="urn:microsoft.com/office/officeart/2005/8/layout/hList7"/>
    <dgm:cxn modelId="{0C23045C-87EC-40E3-B1E8-84D1BEF8A04E}" type="presParOf" srcId="{305EE91B-805A-44AC-BFD1-93250C7FDD27}" destId="{C291656D-F44C-4A04-94A6-FFFDCAB9AFD3}" srcOrd="5" destOrd="0" presId="urn:microsoft.com/office/officeart/2005/8/layout/hList7"/>
    <dgm:cxn modelId="{F29FC9D2-00CC-41AD-88D3-E7B5CF39D089}" type="presParOf" srcId="{305EE91B-805A-44AC-BFD1-93250C7FDD27}" destId="{FAF6AA83-F695-424C-AA8C-56842A6A7A0A}" srcOrd="6" destOrd="0" presId="urn:microsoft.com/office/officeart/2005/8/layout/hList7"/>
    <dgm:cxn modelId="{E4ADB66F-83F4-4430-81BE-59D3B109C6EB}" type="presParOf" srcId="{FAF6AA83-F695-424C-AA8C-56842A6A7A0A}" destId="{052E6A0C-C8B4-467D-B03D-D87402A4E27E}" srcOrd="0" destOrd="0" presId="urn:microsoft.com/office/officeart/2005/8/layout/hList7"/>
    <dgm:cxn modelId="{8FB23292-E3AB-4238-ACE8-8220F69210D6}" type="presParOf" srcId="{FAF6AA83-F695-424C-AA8C-56842A6A7A0A}" destId="{A6B1B899-CD3C-490E-A709-9BD74A7CA0B5}" srcOrd="1" destOrd="0" presId="urn:microsoft.com/office/officeart/2005/8/layout/hList7"/>
    <dgm:cxn modelId="{C5672E6A-7312-4964-9751-E4BEE095726A}" type="presParOf" srcId="{FAF6AA83-F695-424C-AA8C-56842A6A7A0A}" destId="{F885920E-E967-471A-97B5-EE1FEF9BED9A}" srcOrd="2" destOrd="0" presId="urn:microsoft.com/office/officeart/2005/8/layout/hList7"/>
    <dgm:cxn modelId="{53BB1A19-D223-4C10-B34B-9C11CCD34DDF}" type="presParOf" srcId="{FAF6AA83-F695-424C-AA8C-56842A6A7A0A}" destId="{2E0B773A-1959-47D4-8D32-A1045A75005C}" srcOrd="3" destOrd="0" presId="urn:microsoft.com/office/officeart/2005/8/layout/hList7"/>
    <dgm:cxn modelId="{964DC2A6-D909-4278-BED4-21375CE4F1A2}" type="presParOf" srcId="{305EE91B-805A-44AC-BFD1-93250C7FDD27}" destId="{295681B1-61EF-4913-9DF3-15C41AE326AE}" srcOrd="7" destOrd="0" presId="urn:microsoft.com/office/officeart/2005/8/layout/hList7"/>
    <dgm:cxn modelId="{E6227BDB-D17E-4B18-8F9F-CF3798EE3F23}" type="presParOf" srcId="{305EE91B-805A-44AC-BFD1-93250C7FDD27}" destId="{F55C78DA-FB6C-483E-B3B8-071F39C81334}" srcOrd="8" destOrd="0" presId="urn:microsoft.com/office/officeart/2005/8/layout/hList7"/>
    <dgm:cxn modelId="{8AE20CED-E23B-4684-95E5-6F14B6077114}" type="presParOf" srcId="{F55C78DA-FB6C-483E-B3B8-071F39C81334}" destId="{B5B0D824-0242-41C9-B268-10041FB39C03}" srcOrd="0" destOrd="0" presId="urn:microsoft.com/office/officeart/2005/8/layout/hList7"/>
    <dgm:cxn modelId="{C9F80973-AE8C-49E0-8A05-612BBE5D82A3}" type="presParOf" srcId="{F55C78DA-FB6C-483E-B3B8-071F39C81334}" destId="{BDC55B4F-AC4B-4A69-B8C9-1661CC536C89}" srcOrd="1" destOrd="0" presId="urn:microsoft.com/office/officeart/2005/8/layout/hList7"/>
    <dgm:cxn modelId="{99AE352A-5E3D-4340-9E5E-89C0A3E50D25}" type="presParOf" srcId="{F55C78DA-FB6C-483E-B3B8-071F39C81334}" destId="{D6075E4A-9F21-4914-9736-9894EC27AEF2}" srcOrd="2" destOrd="0" presId="urn:microsoft.com/office/officeart/2005/8/layout/hList7"/>
    <dgm:cxn modelId="{7341BB3F-AF9C-4CCA-8F6C-3A9ECF699497}" type="presParOf" srcId="{F55C78DA-FB6C-483E-B3B8-071F39C81334}" destId="{9EB1EC83-9699-4737-950C-70206C37D12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B88F-61AB-4DBD-8657-5FE05397BA2B}">
      <dsp:nvSpPr>
        <dsp:cNvPr id="0" name=""/>
        <dsp:cNvSpPr/>
      </dsp:nvSpPr>
      <dsp:spPr>
        <a:xfrm>
          <a:off x="0" y="416139"/>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Agriculture</a:t>
          </a:r>
        </a:p>
      </dsp:txBody>
      <dsp:txXfrm>
        <a:off x="0" y="416139"/>
        <a:ext cx="1430450" cy="858270"/>
      </dsp:txXfrm>
    </dsp:sp>
    <dsp:sp modelId="{FD7F83F6-2FB4-43AF-9F3E-3E989EF231BB}">
      <dsp:nvSpPr>
        <dsp:cNvPr id="0" name=""/>
        <dsp:cNvSpPr/>
      </dsp:nvSpPr>
      <dsp:spPr>
        <a:xfrm>
          <a:off x="1573496" y="416139"/>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Navigation</a:t>
          </a:r>
        </a:p>
      </dsp:txBody>
      <dsp:txXfrm>
        <a:off x="1573496" y="416139"/>
        <a:ext cx="1430450" cy="858270"/>
      </dsp:txXfrm>
    </dsp:sp>
    <dsp:sp modelId="{51AFD19F-FC60-4369-B89A-30664BCD8904}">
      <dsp:nvSpPr>
        <dsp:cNvPr id="0" name=""/>
        <dsp:cNvSpPr/>
      </dsp:nvSpPr>
      <dsp:spPr>
        <a:xfrm>
          <a:off x="3146992" y="416139"/>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Industrial water supply</a:t>
          </a:r>
        </a:p>
      </dsp:txBody>
      <dsp:txXfrm>
        <a:off x="3146992" y="416139"/>
        <a:ext cx="1430450" cy="858270"/>
      </dsp:txXfrm>
    </dsp:sp>
    <dsp:sp modelId="{C87311CF-4B42-427D-886C-B6DDFD9F8C29}">
      <dsp:nvSpPr>
        <dsp:cNvPr id="0" name=""/>
        <dsp:cNvSpPr/>
      </dsp:nvSpPr>
      <dsp:spPr>
        <a:xfrm>
          <a:off x="0" y="1417454"/>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Warm water fishery</a:t>
          </a:r>
        </a:p>
      </dsp:txBody>
      <dsp:txXfrm>
        <a:off x="0" y="1417454"/>
        <a:ext cx="1430450" cy="858270"/>
      </dsp:txXfrm>
    </dsp:sp>
    <dsp:sp modelId="{40DBADBA-17D6-4F62-9A18-2B2FD4E5F727}">
      <dsp:nvSpPr>
        <dsp:cNvPr id="0" name=""/>
        <dsp:cNvSpPr/>
      </dsp:nvSpPr>
      <dsp:spPr>
        <a:xfrm>
          <a:off x="1573496" y="1417454"/>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Other indigenous aquatic life/wildlife</a:t>
          </a:r>
        </a:p>
      </dsp:txBody>
      <dsp:txXfrm>
        <a:off x="1573496" y="1417454"/>
        <a:ext cx="1430450" cy="858270"/>
      </dsp:txXfrm>
    </dsp:sp>
    <dsp:sp modelId="{C2A25D99-3E46-4F64-8892-5BB7A6B0F5C1}">
      <dsp:nvSpPr>
        <dsp:cNvPr id="0" name=""/>
        <dsp:cNvSpPr/>
      </dsp:nvSpPr>
      <dsp:spPr>
        <a:xfrm>
          <a:off x="3146992" y="1417454"/>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Partial body contact recreation</a:t>
          </a:r>
        </a:p>
      </dsp:txBody>
      <dsp:txXfrm>
        <a:off x="3146992" y="1417454"/>
        <a:ext cx="1430450" cy="858270"/>
      </dsp:txXfrm>
    </dsp:sp>
    <dsp:sp modelId="{70500E8D-6617-49DE-91E7-F8C3D81A25BE}">
      <dsp:nvSpPr>
        <dsp:cNvPr id="0" name=""/>
        <dsp:cNvSpPr/>
      </dsp:nvSpPr>
      <dsp:spPr>
        <a:xfrm>
          <a:off x="0" y="2418770"/>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Fish consumption</a:t>
          </a:r>
        </a:p>
      </dsp:txBody>
      <dsp:txXfrm>
        <a:off x="0" y="2418770"/>
        <a:ext cx="1430450" cy="858270"/>
      </dsp:txXfrm>
    </dsp:sp>
    <dsp:sp modelId="{CD0C1260-C21A-4F1D-BC91-C8E025FD481C}">
      <dsp:nvSpPr>
        <dsp:cNvPr id="0" name=""/>
        <dsp:cNvSpPr/>
      </dsp:nvSpPr>
      <dsp:spPr>
        <a:xfrm>
          <a:off x="1573496" y="2418770"/>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Total body contact recreation (May 1-October 1) </a:t>
          </a:r>
        </a:p>
      </dsp:txBody>
      <dsp:txXfrm>
        <a:off x="1573496" y="2418770"/>
        <a:ext cx="1430450" cy="858270"/>
      </dsp:txXfrm>
    </dsp:sp>
    <dsp:sp modelId="{F3F51D9F-2758-4071-8D79-FCB36D44B72C}">
      <dsp:nvSpPr>
        <dsp:cNvPr id="0" name=""/>
        <dsp:cNvSpPr/>
      </dsp:nvSpPr>
      <dsp:spPr>
        <a:xfrm>
          <a:off x="3146992" y="2418770"/>
          <a:ext cx="1430450" cy="85827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Cold water fishery (specific  connecting waters)</a:t>
          </a:r>
        </a:p>
      </dsp:txBody>
      <dsp:txXfrm>
        <a:off x="3146992" y="2418770"/>
        <a:ext cx="1430450" cy="858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B88F-61AB-4DBD-8657-5FE05397BA2B}">
      <dsp:nvSpPr>
        <dsp:cNvPr id="0" name=""/>
        <dsp:cNvSpPr/>
      </dsp:nvSpPr>
      <dsp:spPr>
        <a:xfrm>
          <a:off x="0" y="653554"/>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Agriculture</a:t>
          </a:r>
        </a:p>
      </dsp:txBody>
      <dsp:txXfrm>
        <a:off x="0" y="653554"/>
        <a:ext cx="1937245" cy="1162347"/>
      </dsp:txXfrm>
    </dsp:sp>
    <dsp:sp modelId="{FD7F83F6-2FB4-43AF-9F3E-3E989EF231BB}">
      <dsp:nvSpPr>
        <dsp:cNvPr id="0" name=""/>
        <dsp:cNvSpPr/>
      </dsp:nvSpPr>
      <dsp:spPr>
        <a:xfrm>
          <a:off x="2130970" y="653554"/>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Navigation</a:t>
          </a:r>
        </a:p>
      </dsp:txBody>
      <dsp:txXfrm>
        <a:off x="2130970" y="653554"/>
        <a:ext cx="1937245" cy="1162347"/>
      </dsp:txXfrm>
    </dsp:sp>
    <dsp:sp modelId="{51AFD19F-FC60-4369-B89A-30664BCD8904}">
      <dsp:nvSpPr>
        <dsp:cNvPr id="0" name=""/>
        <dsp:cNvSpPr/>
      </dsp:nvSpPr>
      <dsp:spPr>
        <a:xfrm>
          <a:off x="4261941" y="653554"/>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Industrial water supply</a:t>
          </a:r>
        </a:p>
      </dsp:txBody>
      <dsp:txXfrm>
        <a:off x="4261941" y="653554"/>
        <a:ext cx="1937245" cy="1162347"/>
      </dsp:txXfrm>
    </dsp:sp>
    <dsp:sp modelId="{C87311CF-4B42-427D-886C-B6DDFD9F8C29}">
      <dsp:nvSpPr>
        <dsp:cNvPr id="0" name=""/>
        <dsp:cNvSpPr/>
      </dsp:nvSpPr>
      <dsp:spPr>
        <a:xfrm>
          <a:off x="0" y="2009626"/>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Warm water fishery</a:t>
          </a:r>
        </a:p>
      </dsp:txBody>
      <dsp:txXfrm>
        <a:off x="0" y="2009626"/>
        <a:ext cx="1937245" cy="1162347"/>
      </dsp:txXfrm>
    </dsp:sp>
    <dsp:sp modelId="{40DBADBA-17D6-4F62-9A18-2B2FD4E5F727}">
      <dsp:nvSpPr>
        <dsp:cNvPr id="0" name=""/>
        <dsp:cNvSpPr/>
      </dsp:nvSpPr>
      <dsp:spPr>
        <a:xfrm>
          <a:off x="2130970" y="2009626"/>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Other indigenous aquatic life/wildlife</a:t>
          </a:r>
        </a:p>
        <a:p>
          <a:pPr marL="0" lvl="0" algn="ctr" defTabSz="666750">
            <a:lnSpc>
              <a:spcPct val="90000"/>
            </a:lnSpc>
            <a:spcBef>
              <a:spcPct val="0"/>
            </a:spcBef>
            <a:spcAft>
              <a:spcPct val="35000"/>
            </a:spcAft>
            <a:buNone/>
          </a:pPr>
          <a:endParaRPr lang="en-US" sz="1800" kern="1200" dirty="0"/>
        </a:p>
      </dsp:txBody>
      <dsp:txXfrm>
        <a:off x="2130970" y="2009626"/>
        <a:ext cx="1937245" cy="1162347"/>
      </dsp:txXfrm>
    </dsp:sp>
    <dsp:sp modelId="{C2A25D99-3E46-4F64-8892-5BB7A6B0F5C1}">
      <dsp:nvSpPr>
        <dsp:cNvPr id="0" name=""/>
        <dsp:cNvSpPr/>
      </dsp:nvSpPr>
      <dsp:spPr>
        <a:xfrm>
          <a:off x="4261941" y="2009626"/>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Partial body contact recreation</a:t>
          </a:r>
        </a:p>
      </dsp:txBody>
      <dsp:txXfrm>
        <a:off x="4261941" y="2009626"/>
        <a:ext cx="1937245" cy="1162347"/>
      </dsp:txXfrm>
    </dsp:sp>
    <dsp:sp modelId="{70500E8D-6617-49DE-91E7-F8C3D81A25BE}">
      <dsp:nvSpPr>
        <dsp:cNvPr id="0" name=""/>
        <dsp:cNvSpPr/>
      </dsp:nvSpPr>
      <dsp:spPr>
        <a:xfrm>
          <a:off x="0" y="3365698"/>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Fish consumption</a:t>
          </a:r>
        </a:p>
      </dsp:txBody>
      <dsp:txXfrm>
        <a:off x="0" y="3365698"/>
        <a:ext cx="1937245" cy="1162347"/>
      </dsp:txXfrm>
    </dsp:sp>
    <dsp:sp modelId="{CD0C1260-C21A-4F1D-BC91-C8E025FD481C}">
      <dsp:nvSpPr>
        <dsp:cNvPr id="0" name=""/>
        <dsp:cNvSpPr/>
      </dsp:nvSpPr>
      <dsp:spPr>
        <a:xfrm>
          <a:off x="2130970" y="3365698"/>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Total body contact recreation (May 1-October 1) </a:t>
          </a:r>
        </a:p>
      </dsp:txBody>
      <dsp:txXfrm>
        <a:off x="2130970" y="3365698"/>
        <a:ext cx="1937245" cy="1162347"/>
      </dsp:txXfrm>
    </dsp:sp>
    <dsp:sp modelId="{F3F51D9F-2758-4071-8D79-FCB36D44B72C}">
      <dsp:nvSpPr>
        <dsp:cNvPr id="0" name=""/>
        <dsp:cNvSpPr/>
      </dsp:nvSpPr>
      <dsp:spPr>
        <a:xfrm>
          <a:off x="4261941" y="3365698"/>
          <a:ext cx="1937245" cy="11623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Cold water fishery (specific  connecting waters)</a:t>
          </a:r>
        </a:p>
      </dsp:txBody>
      <dsp:txXfrm>
        <a:off x="4261941" y="3365698"/>
        <a:ext cx="1937245" cy="1162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10930-EAFB-4F20-9788-322790F245F1}">
      <dsp:nvSpPr>
        <dsp:cNvPr id="0" name=""/>
        <dsp:cNvSpPr/>
      </dsp:nvSpPr>
      <dsp:spPr>
        <a:xfrm>
          <a:off x="1095" y="0"/>
          <a:ext cx="1704983"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Analyze water quality</a:t>
          </a:r>
        </a:p>
      </dsp:txBody>
      <dsp:txXfrm>
        <a:off x="1095" y="1487777"/>
        <a:ext cx="1704983" cy="1487777"/>
      </dsp:txXfrm>
    </dsp:sp>
    <dsp:sp modelId="{2713F8A3-E713-4516-A067-182548B3C703}">
      <dsp:nvSpPr>
        <dsp:cNvPr id="0" name=""/>
        <dsp:cNvSpPr/>
      </dsp:nvSpPr>
      <dsp:spPr>
        <a:xfrm>
          <a:off x="234299" y="223166"/>
          <a:ext cx="1238574" cy="1238574"/>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EA94D5-A4FC-4CF9-AB76-8994DD6D0D3C}">
      <dsp:nvSpPr>
        <dsp:cNvPr id="0" name=""/>
        <dsp:cNvSpPr/>
      </dsp:nvSpPr>
      <dsp:spPr>
        <a:xfrm>
          <a:off x="1757228" y="0"/>
          <a:ext cx="1704983"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Determine causes for impairment</a:t>
          </a:r>
        </a:p>
      </dsp:txBody>
      <dsp:txXfrm>
        <a:off x="1757228" y="1487777"/>
        <a:ext cx="1704983" cy="1487777"/>
      </dsp:txXfrm>
    </dsp:sp>
    <dsp:sp modelId="{3CB8F388-02BB-411A-9BAF-BF3361B24F7E}">
      <dsp:nvSpPr>
        <dsp:cNvPr id="0" name=""/>
        <dsp:cNvSpPr/>
      </dsp:nvSpPr>
      <dsp:spPr>
        <a:xfrm>
          <a:off x="1990432" y="223166"/>
          <a:ext cx="1238574" cy="1238574"/>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5AF36-395E-4AFF-BC77-9C9E78A98536}">
      <dsp:nvSpPr>
        <dsp:cNvPr id="0" name=""/>
        <dsp:cNvSpPr/>
      </dsp:nvSpPr>
      <dsp:spPr>
        <a:xfrm>
          <a:off x="3513361" y="0"/>
          <a:ext cx="1704983"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Locate sources of pollutants</a:t>
          </a:r>
        </a:p>
      </dsp:txBody>
      <dsp:txXfrm>
        <a:off x="3513361" y="1487777"/>
        <a:ext cx="1704983" cy="1487777"/>
      </dsp:txXfrm>
    </dsp:sp>
    <dsp:sp modelId="{E9967A28-F06E-4577-BA5A-5ED40D706DE2}">
      <dsp:nvSpPr>
        <dsp:cNvPr id="0" name=""/>
        <dsp:cNvSpPr/>
      </dsp:nvSpPr>
      <dsp:spPr>
        <a:xfrm>
          <a:off x="3746565" y="223166"/>
          <a:ext cx="1238574" cy="1238574"/>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579AE-484D-4172-A0EA-ADDED9A4817A}">
      <dsp:nvSpPr>
        <dsp:cNvPr id="0" name=""/>
        <dsp:cNvSpPr/>
      </dsp:nvSpPr>
      <dsp:spPr>
        <a:xfrm>
          <a:off x="208777" y="2750553"/>
          <a:ext cx="4801884" cy="557916"/>
        </a:xfrm>
        <a:prstGeom prs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10930-EAFB-4F20-9788-322790F245F1}">
      <dsp:nvSpPr>
        <dsp:cNvPr id="0" name=""/>
        <dsp:cNvSpPr/>
      </dsp:nvSpPr>
      <dsp:spPr>
        <a:xfrm>
          <a:off x="1623" y="0"/>
          <a:ext cx="1702007"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Analyze water quality</a:t>
          </a:r>
        </a:p>
      </dsp:txBody>
      <dsp:txXfrm>
        <a:off x="1623" y="1487777"/>
        <a:ext cx="1702007" cy="1487777"/>
      </dsp:txXfrm>
    </dsp:sp>
    <dsp:sp modelId="{2713F8A3-E713-4516-A067-182548B3C703}">
      <dsp:nvSpPr>
        <dsp:cNvPr id="0" name=""/>
        <dsp:cNvSpPr/>
      </dsp:nvSpPr>
      <dsp:spPr>
        <a:xfrm>
          <a:off x="233339" y="223166"/>
          <a:ext cx="1238574" cy="1238574"/>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EA94D5-A4FC-4CF9-AB76-8994DD6D0D3C}">
      <dsp:nvSpPr>
        <dsp:cNvPr id="0" name=""/>
        <dsp:cNvSpPr/>
      </dsp:nvSpPr>
      <dsp:spPr>
        <a:xfrm>
          <a:off x="1754691" y="0"/>
          <a:ext cx="1702007"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Determine causes for impairment</a:t>
          </a:r>
        </a:p>
      </dsp:txBody>
      <dsp:txXfrm>
        <a:off x="1754691" y="1487777"/>
        <a:ext cx="1702007" cy="1487777"/>
      </dsp:txXfrm>
    </dsp:sp>
    <dsp:sp modelId="{3CB8F388-02BB-411A-9BAF-BF3361B24F7E}">
      <dsp:nvSpPr>
        <dsp:cNvPr id="0" name=""/>
        <dsp:cNvSpPr/>
      </dsp:nvSpPr>
      <dsp:spPr>
        <a:xfrm>
          <a:off x="1986407" y="223166"/>
          <a:ext cx="1238574" cy="1238574"/>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5AF36-395E-4AFF-BC77-9C9E78A98536}">
      <dsp:nvSpPr>
        <dsp:cNvPr id="0" name=""/>
        <dsp:cNvSpPr/>
      </dsp:nvSpPr>
      <dsp:spPr>
        <a:xfrm>
          <a:off x="3507758" y="0"/>
          <a:ext cx="1702007"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Locate sources of pollutants</a:t>
          </a:r>
        </a:p>
      </dsp:txBody>
      <dsp:txXfrm>
        <a:off x="3507758" y="1487777"/>
        <a:ext cx="1702007" cy="1487777"/>
      </dsp:txXfrm>
    </dsp:sp>
    <dsp:sp modelId="{E9967A28-F06E-4577-BA5A-5ED40D706DE2}">
      <dsp:nvSpPr>
        <dsp:cNvPr id="0" name=""/>
        <dsp:cNvSpPr/>
      </dsp:nvSpPr>
      <dsp:spPr>
        <a:xfrm>
          <a:off x="3739474" y="223166"/>
          <a:ext cx="1238574" cy="1238574"/>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E6A0C-C8B4-467D-B03D-D87402A4E27E}">
      <dsp:nvSpPr>
        <dsp:cNvPr id="0" name=""/>
        <dsp:cNvSpPr/>
      </dsp:nvSpPr>
      <dsp:spPr>
        <a:xfrm>
          <a:off x="5260826" y="0"/>
          <a:ext cx="1702007"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Sets pollutant load and reduction targets</a:t>
          </a:r>
        </a:p>
      </dsp:txBody>
      <dsp:txXfrm>
        <a:off x="5260826" y="1487777"/>
        <a:ext cx="1702007" cy="1487777"/>
      </dsp:txXfrm>
    </dsp:sp>
    <dsp:sp modelId="{2E0B773A-1959-47D4-8D32-A1045A75005C}">
      <dsp:nvSpPr>
        <dsp:cNvPr id="0" name=""/>
        <dsp:cNvSpPr/>
      </dsp:nvSpPr>
      <dsp:spPr>
        <a:xfrm>
          <a:off x="5492542" y="223166"/>
          <a:ext cx="1238574" cy="1238574"/>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579AE-484D-4172-A0EA-ADDED9A4817A}">
      <dsp:nvSpPr>
        <dsp:cNvPr id="0" name=""/>
        <dsp:cNvSpPr/>
      </dsp:nvSpPr>
      <dsp:spPr>
        <a:xfrm>
          <a:off x="278578" y="2750553"/>
          <a:ext cx="6407300" cy="557916"/>
        </a:xfrm>
        <a:prstGeom prs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10930-EAFB-4F20-9788-322790F245F1}">
      <dsp:nvSpPr>
        <dsp:cNvPr id="0" name=""/>
        <dsp:cNvSpPr/>
      </dsp:nvSpPr>
      <dsp:spPr>
        <a:xfrm>
          <a:off x="0" y="0"/>
          <a:ext cx="1705699"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Analyze water quality</a:t>
          </a:r>
        </a:p>
      </dsp:txBody>
      <dsp:txXfrm>
        <a:off x="0" y="1487777"/>
        <a:ext cx="1705699" cy="1487777"/>
      </dsp:txXfrm>
    </dsp:sp>
    <dsp:sp modelId="{2713F8A3-E713-4516-A067-182548B3C703}">
      <dsp:nvSpPr>
        <dsp:cNvPr id="0" name=""/>
        <dsp:cNvSpPr/>
      </dsp:nvSpPr>
      <dsp:spPr>
        <a:xfrm>
          <a:off x="233562" y="223166"/>
          <a:ext cx="1238574" cy="1238574"/>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EA94D5-A4FC-4CF9-AB76-8994DD6D0D3C}">
      <dsp:nvSpPr>
        <dsp:cNvPr id="0" name=""/>
        <dsp:cNvSpPr/>
      </dsp:nvSpPr>
      <dsp:spPr>
        <a:xfrm>
          <a:off x="1756870" y="0"/>
          <a:ext cx="1705699"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Determine causes for impairment</a:t>
          </a:r>
        </a:p>
      </dsp:txBody>
      <dsp:txXfrm>
        <a:off x="1756870" y="1487777"/>
        <a:ext cx="1705699" cy="1487777"/>
      </dsp:txXfrm>
    </dsp:sp>
    <dsp:sp modelId="{3CB8F388-02BB-411A-9BAF-BF3361B24F7E}">
      <dsp:nvSpPr>
        <dsp:cNvPr id="0" name=""/>
        <dsp:cNvSpPr/>
      </dsp:nvSpPr>
      <dsp:spPr>
        <a:xfrm>
          <a:off x="1990433" y="223166"/>
          <a:ext cx="1238574" cy="1238574"/>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5AF36-395E-4AFF-BC77-9C9E78A98536}">
      <dsp:nvSpPr>
        <dsp:cNvPr id="0" name=""/>
        <dsp:cNvSpPr/>
      </dsp:nvSpPr>
      <dsp:spPr>
        <a:xfrm>
          <a:off x="3513741" y="0"/>
          <a:ext cx="1705699"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Locate sources of pollutants</a:t>
          </a:r>
        </a:p>
      </dsp:txBody>
      <dsp:txXfrm>
        <a:off x="3513741" y="1487777"/>
        <a:ext cx="1705699" cy="1487777"/>
      </dsp:txXfrm>
    </dsp:sp>
    <dsp:sp modelId="{E9967A28-F06E-4577-BA5A-5ED40D706DE2}">
      <dsp:nvSpPr>
        <dsp:cNvPr id="0" name=""/>
        <dsp:cNvSpPr/>
      </dsp:nvSpPr>
      <dsp:spPr>
        <a:xfrm>
          <a:off x="3747304" y="223166"/>
          <a:ext cx="1238574" cy="1238574"/>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E6A0C-C8B4-467D-B03D-D87402A4E27E}">
      <dsp:nvSpPr>
        <dsp:cNvPr id="0" name=""/>
        <dsp:cNvSpPr/>
      </dsp:nvSpPr>
      <dsp:spPr>
        <a:xfrm>
          <a:off x="5270612" y="0"/>
          <a:ext cx="1705699"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Sets pollutant load and reduction targets</a:t>
          </a:r>
        </a:p>
      </dsp:txBody>
      <dsp:txXfrm>
        <a:off x="5270612" y="1487777"/>
        <a:ext cx="1705699" cy="1487777"/>
      </dsp:txXfrm>
    </dsp:sp>
    <dsp:sp modelId="{2E0B773A-1959-47D4-8D32-A1045A75005C}">
      <dsp:nvSpPr>
        <dsp:cNvPr id="0" name=""/>
        <dsp:cNvSpPr/>
      </dsp:nvSpPr>
      <dsp:spPr>
        <a:xfrm>
          <a:off x="5504174" y="223166"/>
          <a:ext cx="1238574" cy="1238574"/>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0D824-0242-41C9-B268-10041FB39C03}">
      <dsp:nvSpPr>
        <dsp:cNvPr id="0" name=""/>
        <dsp:cNvSpPr/>
      </dsp:nvSpPr>
      <dsp:spPr>
        <a:xfrm>
          <a:off x="7027483" y="0"/>
          <a:ext cx="1705699" cy="37194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Specify possible methods for improvement</a:t>
          </a:r>
        </a:p>
      </dsp:txBody>
      <dsp:txXfrm>
        <a:off x="7027483" y="1487777"/>
        <a:ext cx="1705699" cy="1487777"/>
      </dsp:txXfrm>
    </dsp:sp>
    <dsp:sp modelId="{9EB1EC83-9699-4737-950C-70206C37D12E}">
      <dsp:nvSpPr>
        <dsp:cNvPr id="0" name=""/>
        <dsp:cNvSpPr/>
      </dsp:nvSpPr>
      <dsp:spPr>
        <a:xfrm>
          <a:off x="7261045" y="223166"/>
          <a:ext cx="1238574" cy="1238574"/>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579AE-484D-4172-A0EA-ADDED9A4817A}">
      <dsp:nvSpPr>
        <dsp:cNvPr id="0" name=""/>
        <dsp:cNvSpPr/>
      </dsp:nvSpPr>
      <dsp:spPr>
        <a:xfrm>
          <a:off x="349327" y="2750553"/>
          <a:ext cx="8034528" cy="557916"/>
        </a:xfrm>
        <a:prstGeom prs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D4839-EC0C-42A2-B09B-5EE6EFC20756}" type="datetimeFigureOut">
              <a:rPr lang="en-US" smtClean="0"/>
              <a:t>8/17/18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1EAF7-D951-4FA1-8D1C-2A1B0FB138CB}" type="slidenum">
              <a:rPr lang="en-US" smtClean="0"/>
              <a:t>‹#›</a:t>
            </a:fld>
            <a:endParaRPr lang="en-US"/>
          </a:p>
        </p:txBody>
      </p:sp>
    </p:spTree>
    <p:extLst>
      <p:ext uri="{BB962C8B-B14F-4D97-AF65-F5344CB8AC3E}">
        <p14:creationId xmlns:p14="http://schemas.microsoft.com/office/powerpoint/2010/main" val="87873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3</a:t>
            </a:fld>
            <a:endParaRPr lang="en-US" dirty="0"/>
          </a:p>
        </p:txBody>
      </p:sp>
    </p:spTree>
    <p:extLst>
      <p:ext uri="{BB962C8B-B14F-4D97-AF65-F5344CB8AC3E}">
        <p14:creationId xmlns:p14="http://schemas.microsoft.com/office/powerpoint/2010/main" val="23431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12</a:t>
            </a:fld>
            <a:endParaRPr lang="en-US"/>
          </a:p>
        </p:txBody>
      </p:sp>
    </p:spTree>
    <p:extLst>
      <p:ext uri="{BB962C8B-B14F-4D97-AF65-F5344CB8AC3E}">
        <p14:creationId xmlns:p14="http://schemas.microsoft.com/office/powerpoint/2010/main" val="155054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13</a:t>
            </a:fld>
            <a:endParaRPr lang="en-US"/>
          </a:p>
        </p:txBody>
      </p:sp>
    </p:spTree>
    <p:extLst>
      <p:ext uri="{BB962C8B-B14F-4D97-AF65-F5344CB8AC3E}">
        <p14:creationId xmlns:p14="http://schemas.microsoft.com/office/powerpoint/2010/main" val="336979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14</a:t>
            </a:fld>
            <a:endParaRPr lang="en-US"/>
          </a:p>
        </p:txBody>
      </p:sp>
    </p:spTree>
    <p:extLst>
      <p:ext uri="{BB962C8B-B14F-4D97-AF65-F5344CB8AC3E}">
        <p14:creationId xmlns:p14="http://schemas.microsoft.com/office/powerpoint/2010/main" val="1341864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00F9B-9F61-C04B-A3C5-E6264AC38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3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I’d like to set the stage</a:t>
            </a:r>
            <a:r>
              <a:rPr lang="en-US" baseline="0" dirty="0"/>
              <a:t> for the story of Europeans’ first recorded contact with Plaster Creek. This sketch is an artist’s rendering of Grand Rapids in 1831—four years after the story I’ll tell takes place. It was a mixture of native </a:t>
            </a:r>
            <a:r>
              <a:rPr lang="en-US" baseline="0" dirty="0" err="1"/>
              <a:t>americans</a:t>
            </a:r>
            <a:r>
              <a:rPr lang="en-US" baseline="0" dirty="0"/>
              <a:t>, </a:t>
            </a:r>
            <a:r>
              <a:rPr lang="en-US" baseline="0" dirty="0" err="1"/>
              <a:t>french</a:t>
            </a:r>
            <a:r>
              <a:rPr lang="en-US" baseline="0" dirty="0"/>
              <a:t> fur traders, and a </a:t>
            </a:r>
            <a:r>
              <a:rPr lang="en-US" baseline="0" dirty="0" err="1"/>
              <a:t>baptist</a:t>
            </a:r>
            <a:r>
              <a:rPr lang="en-US" baseline="0" dirty="0"/>
              <a:t> mission on the west side of the Grand river.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4C16C2-7685-4E66-AE8C-FD9B6573FF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503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Plaster Creek does not meet water quality standards for most of its designated uses.</a:t>
            </a:r>
          </a:p>
          <a:p>
            <a:r>
              <a:rPr lang="en-US" dirty="0"/>
              <a:t>SOME USES ARE NOT ASSESSED.</a:t>
            </a:r>
          </a:p>
          <a:p>
            <a:r>
              <a:rPr lang="en-US" dirty="0"/>
              <a:t>OTHERS, ARE IMPAIRED</a:t>
            </a:r>
          </a:p>
        </p:txBody>
      </p:sp>
      <p:sp>
        <p:nvSpPr>
          <p:cNvPr id="4" name="Slide Number Placeholder 3"/>
          <p:cNvSpPr>
            <a:spLocks noGrp="1"/>
          </p:cNvSpPr>
          <p:nvPr>
            <p:ph type="sldNum" sz="quarter" idx="10"/>
          </p:nvPr>
        </p:nvSpPr>
        <p:spPr/>
        <p:txBody>
          <a:bodyPr/>
          <a:lstStyle/>
          <a:p>
            <a:fld id="{9DD1EAF7-D951-4FA1-8D1C-2A1B0FB138CB}" type="slidenum">
              <a:rPr lang="en-US" smtClean="0"/>
              <a:t>35</a:t>
            </a:fld>
            <a:endParaRPr lang="en-US"/>
          </a:p>
        </p:txBody>
      </p:sp>
    </p:spTree>
    <p:extLst>
      <p:ext uri="{BB962C8B-B14F-4D97-AF65-F5344CB8AC3E}">
        <p14:creationId xmlns:p14="http://schemas.microsoft.com/office/powerpoint/2010/main" val="1300793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Agriculture runoff – full of silt, also moves quickly due to drain tiles</a:t>
            </a:r>
          </a:p>
        </p:txBody>
      </p:sp>
      <p:sp>
        <p:nvSpPr>
          <p:cNvPr id="4" name="Slide Number Placeholder 3"/>
          <p:cNvSpPr>
            <a:spLocks noGrp="1"/>
          </p:cNvSpPr>
          <p:nvPr>
            <p:ph type="sldNum" sz="quarter" idx="10"/>
          </p:nvPr>
        </p:nvSpPr>
        <p:spPr/>
        <p:txBody>
          <a:bodyPr/>
          <a:lstStyle/>
          <a:p>
            <a:fld id="{9DD1EAF7-D951-4FA1-8D1C-2A1B0FB138CB}" type="slidenum">
              <a:rPr lang="en-US" smtClean="0"/>
              <a:t>38</a:t>
            </a:fld>
            <a:endParaRPr lang="en-US"/>
          </a:p>
        </p:txBody>
      </p:sp>
    </p:spTree>
    <p:extLst>
      <p:ext uri="{BB962C8B-B14F-4D97-AF65-F5344CB8AC3E}">
        <p14:creationId xmlns:p14="http://schemas.microsoft.com/office/powerpoint/2010/main" val="1802929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flows in creeks destabilized banks, leads to increased erosion</a:t>
            </a:r>
          </a:p>
          <a:p>
            <a:endParaRPr lang="en-US" dirty="0"/>
          </a:p>
        </p:txBody>
      </p:sp>
      <p:sp>
        <p:nvSpPr>
          <p:cNvPr id="4" name="Slide Number Placeholder 3"/>
          <p:cNvSpPr>
            <a:spLocks noGrp="1"/>
          </p:cNvSpPr>
          <p:nvPr>
            <p:ph type="sldNum" sz="quarter" idx="10"/>
          </p:nvPr>
        </p:nvSpPr>
        <p:spPr/>
        <p:txBody>
          <a:bodyPr/>
          <a:lstStyle/>
          <a:p>
            <a:fld id="{9DD1EAF7-D951-4FA1-8D1C-2A1B0FB138CB}" type="slidenum">
              <a:rPr lang="en-US" smtClean="0"/>
              <a:t>41</a:t>
            </a:fld>
            <a:endParaRPr lang="en-US"/>
          </a:p>
        </p:txBody>
      </p:sp>
    </p:spTree>
    <p:extLst>
      <p:ext uri="{BB962C8B-B14F-4D97-AF65-F5344CB8AC3E}">
        <p14:creationId xmlns:p14="http://schemas.microsoft.com/office/powerpoint/2010/main" val="173715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Trees fall down, block flow path, raises water, leads to increased bank erosion</a:t>
            </a:r>
          </a:p>
          <a:p>
            <a:endParaRPr lang="en-US" dirty="0"/>
          </a:p>
        </p:txBody>
      </p:sp>
      <p:sp>
        <p:nvSpPr>
          <p:cNvPr id="4" name="Slide Number Placeholder 3"/>
          <p:cNvSpPr>
            <a:spLocks noGrp="1"/>
          </p:cNvSpPr>
          <p:nvPr>
            <p:ph type="sldNum" sz="quarter" idx="10"/>
          </p:nvPr>
        </p:nvSpPr>
        <p:spPr/>
        <p:txBody>
          <a:bodyPr/>
          <a:lstStyle/>
          <a:p>
            <a:fld id="{9DD1EAF7-D951-4FA1-8D1C-2A1B0FB138CB}" type="slidenum">
              <a:rPr lang="en-US" smtClean="0"/>
              <a:t>42</a:t>
            </a:fld>
            <a:endParaRPr lang="en-US"/>
          </a:p>
        </p:txBody>
      </p:sp>
    </p:spTree>
    <p:extLst>
      <p:ext uri="{BB962C8B-B14F-4D97-AF65-F5344CB8AC3E}">
        <p14:creationId xmlns:p14="http://schemas.microsoft.com/office/powerpoint/2010/main" val="98236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Many complex, interacting factors: focus on the priorities</a:t>
            </a:r>
          </a:p>
        </p:txBody>
      </p:sp>
      <p:sp>
        <p:nvSpPr>
          <p:cNvPr id="4" name="Slide Number Placeholder 3"/>
          <p:cNvSpPr>
            <a:spLocks noGrp="1"/>
          </p:cNvSpPr>
          <p:nvPr>
            <p:ph type="sldNum" sz="quarter" idx="10"/>
          </p:nvPr>
        </p:nvSpPr>
        <p:spPr/>
        <p:txBody>
          <a:bodyPr/>
          <a:lstStyle/>
          <a:p>
            <a:fld id="{6F4C16C2-7685-4E66-AE8C-FD9B6573FFAB}" type="slidenum">
              <a:rPr lang="en-US" smtClean="0"/>
              <a:pPr/>
              <a:t>46</a:t>
            </a:fld>
            <a:endParaRPr lang="en-US"/>
          </a:p>
        </p:txBody>
      </p:sp>
    </p:spTree>
    <p:extLst>
      <p:ext uri="{BB962C8B-B14F-4D97-AF65-F5344CB8AC3E}">
        <p14:creationId xmlns:p14="http://schemas.microsoft.com/office/powerpoint/2010/main" val="243059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4</a:t>
            </a:fld>
            <a:endParaRPr lang="en-US" dirty="0"/>
          </a:p>
        </p:txBody>
      </p:sp>
    </p:spTree>
    <p:extLst>
      <p:ext uri="{BB962C8B-B14F-4D97-AF65-F5344CB8AC3E}">
        <p14:creationId xmlns:p14="http://schemas.microsoft.com/office/powerpoint/2010/main" val="2051420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three focus areas:   Education and Outreach; Research; Restoration</a:t>
            </a:r>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47</a:t>
            </a:fld>
            <a:endParaRPr lang="en-US"/>
          </a:p>
        </p:txBody>
      </p:sp>
    </p:spTree>
    <p:extLst>
      <p:ext uri="{BB962C8B-B14F-4D97-AF65-F5344CB8AC3E}">
        <p14:creationId xmlns:p14="http://schemas.microsoft.com/office/powerpoint/2010/main" val="1860911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runoff, thermal pollution – enters </a:t>
            </a:r>
            <a:r>
              <a:rPr lang="en-US" dirty="0" err="1"/>
              <a:t>bioswale</a:t>
            </a:r>
            <a:endParaRPr lang="en-US" dirty="0"/>
          </a:p>
        </p:txBody>
      </p:sp>
      <p:sp>
        <p:nvSpPr>
          <p:cNvPr id="4" name="Slide Number Placeholder 3"/>
          <p:cNvSpPr>
            <a:spLocks noGrp="1"/>
          </p:cNvSpPr>
          <p:nvPr>
            <p:ph type="sldNum" sz="quarter" idx="10"/>
          </p:nvPr>
        </p:nvSpPr>
        <p:spPr/>
        <p:txBody>
          <a:bodyPr/>
          <a:lstStyle/>
          <a:p>
            <a:fld id="{9DD1EAF7-D951-4FA1-8D1C-2A1B0FB138CB}" type="slidenum">
              <a:rPr lang="en-US" smtClean="0"/>
              <a:t>48</a:t>
            </a:fld>
            <a:endParaRPr lang="en-US"/>
          </a:p>
        </p:txBody>
      </p:sp>
    </p:spTree>
    <p:extLst>
      <p:ext uri="{BB962C8B-B14F-4D97-AF65-F5344CB8AC3E}">
        <p14:creationId xmlns:p14="http://schemas.microsoft.com/office/powerpoint/2010/main" val="256424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49</a:t>
            </a:fld>
            <a:endParaRPr lang="en-US"/>
          </a:p>
        </p:txBody>
      </p:sp>
    </p:spTree>
    <p:extLst>
      <p:ext uri="{BB962C8B-B14F-4D97-AF65-F5344CB8AC3E}">
        <p14:creationId xmlns:p14="http://schemas.microsoft.com/office/powerpoint/2010/main" val="49149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them visualize</a:t>
            </a:r>
            <a:r>
              <a:rPr lang="en-US" baseline="0" dirty="0"/>
              <a:t> precipitation and runoff in these varied landscapes and how that might impact the streams to which these watersheds contribute.</a:t>
            </a:r>
            <a:endParaRPr lang="en-US" dirty="0"/>
          </a:p>
        </p:txBody>
      </p:sp>
      <p:sp>
        <p:nvSpPr>
          <p:cNvPr id="4" name="Slide Number Placeholder 3"/>
          <p:cNvSpPr>
            <a:spLocks noGrp="1"/>
          </p:cNvSpPr>
          <p:nvPr>
            <p:ph type="sldNum" sz="quarter" idx="10"/>
          </p:nvPr>
        </p:nvSpPr>
        <p:spPr/>
        <p:txBody>
          <a:bodyPr/>
          <a:lstStyle/>
          <a:p>
            <a:fld id="{630D3AC5-FE0C-494C-B8FA-D67F0CE37119}" type="slidenum">
              <a:rPr lang="en-US" smtClean="0"/>
              <a:pPr/>
              <a:t>5</a:t>
            </a:fld>
            <a:endParaRPr lang="en-US"/>
          </a:p>
        </p:txBody>
      </p:sp>
    </p:spTree>
    <p:extLst>
      <p:ext uri="{BB962C8B-B14F-4D97-AF65-F5344CB8AC3E}">
        <p14:creationId xmlns:p14="http://schemas.microsoft.com/office/powerpoint/2010/main" val="214356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elevation map that shows the contours of Kent County . . . Rogue River here, </a:t>
            </a:r>
            <a:r>
              <a:rPr lang="en-US" dirty="0" err="1"/>
              <a:t>Thornapple</a:t>
            </a:r>
            <a:r>
              <a:rPr lang="en-US" baseline="0" dirty="0"/>
              <a:t> river here and (press button) this is the PC watershed</a:t>
            </a:r>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6</a:t>
            </a:fld>
            <a:endParaRPr lang="en-US"/>
          </a:p>
        </p:txBody>
      </p:sp>
    </p:spTree>
    <p:extLst>
      <p:ext uri="{BB962C8B-B14F-4D97-AF65-F5344CB8AC3E}">
        <p14:creationId xmlns:p14="http://schemas.microsoft.com/office/powerpoint/2010/main" val="163536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Watersheds are parcels of the landscape that drain to a common point.  They are naturally delineated by topography, and have potential to knit together agricultural, urban, and natural areas into one integrative whole.  Every business, school, church, and individual household necessarily exists within a watershed.  It follows that the quality of water that flows </a:t>
            </a:r>
            <a:r>
              <a:rPr lang="en-US" sz="1000" i="1" dirty="0"/>
              <a:t>out</a:t>
            </a:r>
            <a:r>
              <a:rPr lang="en-US" sz="1000" dirty="0"/>
              <a:t> of each watershed testifies to the type of activities occurring </a:t>
            </a:r>
            <a:r>
              <a:rPr lang="en-US" sz="1000" i="1" dirty="0"/>
              <a:t>within</a:t>
            </a:r>
            <a:r>
              <a:rPr lang="en-US" sz="1000" dirty="0"/>
              <a:t> that watershed.  When community members understand the watershed concept and the particular qualities of their own watershed, such awareness provides a powerful means to connect people and institutions to the importance of taking good care of the</a:t>
            </a:r>
            <a:r>
              <a:rPr lang="en-US" sz="1000" baseline="0" dirty="0"/>
              <a:t> land and water</a:t>
            </a:r>
            <a:r>
              <a:rPr lang="en-US" sz="1000" dirty="0"/>
              <a:t>. </a:t>
            </a:r>
          </a:p>
          <a:p>
            <a:br>
              <a:rPr lang="en-US" dirty="0"/>
            </a:br>
            <a:r>
              <a:rPr lang="en-US" dirty="0"/>
              <a:t>POINT TO:  East Beltline, M-6, U.S. 131 and Calvin</a:t>
            </a:r>
          </a:p>
          <a:p>
            <a:endParaRPr lang="en-US" dirty="0"/>
          </a:p>
          <a:p>
            <a:r>
              <a:rPr lang="en-US" dirty="0"/>
              <a:t>Add to Basic Statistics</a:t>
            </a:r>
          </a:p>
          <a:p>
            <a:r>
              <a:rPr lang="en-US" dirty="0"/>
              <a:t>172 churches in the watershed (27 are CRC or Reformed)</a:t>
            </a:r>
          </a:p>
          <a:p>
            <a:r>
              <a:rPr lang="en-US" dirty="0"/>
              <a:t>100 schools </a:t>
            </a:r>
            <a:br>
              <a:rPr lang="en-US" dirty="0"/>
            </a:br>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7</a:t>
            </a:fld>
            <a:endParaRPr lang="en-US" dirty="0"/>
          </a:p>
        </p:txBody>
      </p:sp>
    </p:spTree>
    <p:extLst>
      <p:ext uri="{BB962C8B-B14F-4D97-AF65-F5344CB8AC3E}">
        <p14:creationId xmlns:p14="http://schemas.microsoft.com/office/powerpoint/2010/main" val="1801322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8</a:t>
            </a:fld>
            <a:endParaRPr lang="en-US" dirty="0"/>
          </a:p>
        </p:txBody>
      </p:sp>
    </p:spTree>
    <p:extLst>
      <p:ext uri="{BB962C8B-B14F-4D97-AF65-F5344CB8AC3E}">
        <p14:creationId xmlns:p14="http://schemas.microsoft.com/office/powerpoint/2010/main" val="1311770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a:t>
            </a:r>
            <a:r>
              <a:rPr lang="en-US" baseline="0" dirty="0"/>
              <a:t> the three-</a:t>
            </a:r>
            <a:r>
              <a:rPr lang="en-US" dirty="0"/>
              <a:t>fold </a:t>
            </a:r>
            <a:r>
              <a:rPr lang="en-US" baseline="0" dirty="0"/>
              <a:t>focus</a:t>
            </a:r>
            <a:r>
              <a:rPr lang="en-US" dirty="0"/>
              <a:t> of </a:t>
            </a:r>
            <a:r>
              <a:rPr lang="en-US" baseline="0" dirty="0"/>
              <a:t>Plaster Creek Stewards is education/outreach; research; and on-the-ground restoration.</a:t>
            </a:r>
          </a:p>
        </p:txBody>
      </p:sp>
      <p:sp>
        <p:nvSpPr>
          <p:cNvPr id="4" name="Slide Number Placeholder 3"/>
          <p:cNvSpPr>
            <a:spLocks noGrp="1"/>
          </p:cNvSpPr>
          <p:nvPr>
            <p:ph type="sldNum" sz="quarter" idx="10"/>
          </p:nvPr>
        </p:nvSpPr>
        <p:spPr/>
        <p:txBody>
          <a:bodyPr/>
          <a:lstStyle/>
          <a:p>
            <a:fld id="{6F4C16C2-7685-4E66-AE8C-FD9B6573FFAB}" type="slidenum">
              <a:rPr lang="en-US" smtClean="0"/>
              <a:pPr/>
              <a:t>9</a:t>
            </a:fld>
            <a:endParaRPr lang="en-US"/>
          </a:p>
        </p:txBody>
      </p:sp>
    </p:spTree>
    <p:extLst>
      <p:ext uri="{BB962C8B-B14F-4D97-AF65-F5344CB8AC3E}">
        <p14:creationId xmlns:p14="http://schemas.microsoft.com/office/powerpoint/2010/main" val="102226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three focus areas:   Education and Outreach; Research; Restoration</a:t>
            </a:r>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10</a:t>
            </a:fld>
            <a:endParaRPr lang="en-US"/>
          </a:p>
        </p:txBody>
      </p:sp>
    </p:spTree>
    <p:extLst>
      <p:ext uri="{BB962C8B-B14F-4D97-AF65-F5344CB8AC3E}">
        <p14:creationId xmlns:p14="http://schemas.microsoft.com/office/powerpoint/2010/main" val="113773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Biological Research</a:t>
            </a:r>
          </a:p>
          <a:p>
            <a:r>
              <a:rPr lang="en-US" dirty="0"/>
              <a:t>Bio 250 (60 students this spring)</a:t>
            </a:r>
          </a:p>
          <a:p>
            <a:r>
              <a:rPr lang="en-US" dirty="0"/>
              <a:t>Water quality monitoring</a:t>
            </a:r>
          </a:p>
          <a:p>
            <a:endParaRPr lang="en-US" dirty="0"/>
          </a:p>
          <a:p>
            <a:r>
              <a:rPr lang="en-US" b="1" dirty="0"/>
              <a:t>Social research-</a:t>
            </a:r>
            <a:r>
              <a:rPr lang="en-US" dirty="0"/>
              <a:t>-Oral history---80 + interviews are completed and are in the process of being transcribed.  </a:t>
            </a:r>
          </a:p>
          <a:p>
            <a:endParaRPr lang="en-US" dirty="0"/>
          </a:p>
          <a:p>
            <a:endParaRPr lang="en-US" dirty="0"/>
          </a:p>
          <a:p>
            <a:endParaRPr lang="en-US" dirty="0"/>
          </a:p>
          <a:p>
            <a:r>
              <a:rPr lang="en-US" dirty="0"/>
              <a:t>Geography/ GIS (Geographic Information Systems) –a faculty member and 2 summer research students developed a web-based application that can be used to examine and profile sections of the Plaster Creek watershed and this can be used to determine possible sites for on-the-ground restoration projects along Plaster Creek and its tributaries.</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E614E82A-5897-1C41-9A57-880A704F27F3}" type="slidenum">
              <a:rPr lang="en-US" smtClean="0"/>
              <a:t>11</a:t>
            </a:fld>
            <a:endParaRPr lang="en-US"/>
          </a:p>
        </p:txBody>
      </p:sp>
    </p:spTree>
    <p:extLst>
      <p:ext uri="{BB962C8B-B14F-4D97-AF65-F5344CB8AC3E}">
        <p14:creationId xmlns:p14="http://schemas.microsoft.com/office/powerpoint/2010/main" val="845178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72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155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614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8912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0772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274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7078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6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2092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905000"/>
            <a:ext cx="6859786" cy="2667000"/>
          </a:xfrm>
        </p:spPr>
        <p:txBody>
          <a:bodyPr>
            <a:noAutofit/>
          </a:bodyPr>
          <a:lstStyle>
            <a:lvl1pPr>
              <a:defRPr sz="4051"/>
            </a:lvl1pPr>
          </a:lstStyle>
          <a:p>
            <a:r>
              <a:rPr lang="en-US"/>
              <a:t>Click to edit Master title style</a:t>
            </a:r>
            <a:endParaRPr/>
          </a:p>
        </p:txBody>
      </p:sp>
      <p:grpSp>
        <p:nvGrpSpPr>
          <p:cNvPr id="256" name="line" descr="Line graphic"/>
          <p:cNvGrpSpPr/>
          <p:nvPr/>
        </p:nvGrpSpPr>
        <p:grpSpPr bwMode="invGray">
          <a:xfrm>
            <a:off x="1188982" y="4724400"/>
            <a:ext cx="6475638"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grpSp>
      <p:sp>
        <p:nvSpPr>
          <p:cNvPr id="3" name="Subtitle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08807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lstStyle/>
          <a:p>
            <a:r>
              <a:rPr lang="en-US"/>
              <a:t>Click to edit Master title style</a:t>
            </a:r>
            <a:endParaRPr/>
          </a:p>
        </p:txBody>
      </p:sp>
      <p:grpSp>
        <p:nvGrpSpPr>
          <p:cNvPr id="167" name="line" descr="Line graphic"/>
          <p:cNvGrpSpPr/>
          <p:nvPr/>
        </p:nvGrpSpPr>
        <p:grpSpPr bwMode="invGray">
          <a:xfrm>
            <a:off x="1142108" y="1514475"/>
            <a:ext cx="7929246"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Content Placeholder 2"/>
          <p:cNvSpPr>
            <a:spLocks noGrp="1"/>
          </p:cNvSpPr>
          <p:nvPr>
            <p:ph idx="1"/>
          </p:nvPr>
        </p:nvSpPr>
        <p:spPr/>
        <p:txBody>
          <a:bodyPr/>
          <a:lstStyle>
            <a:lvl2pPr marL="411590">
              <a:defRPr/>
            </a:lvl2pPr>
            <a:lvl3pPr marL="583085">
              <a:defRPr/>
            </a:lvl3pPr>
            <a:lvl4pPr marL="754581">
              <a:defRPr/>
            </a:lvl4pPr>
            <a:lvl5pPr marL="926077">
              <a:defRPr/>
            </a:lvl5pPr>
            <a:lvl6pPr marL="1097573">
              <a:defRPr baseline="0"/>
            </a:lvl6pPr>
            <a:lvl7pPr marL="1269068">
              <a:defRPr baseline="0"/>
            </a:lvl7pPr>
            <a:lvl8pPr marL="1440564">
              <a:defRPr baseline="0"/>
            </a:lvl8pPr>
            <a:lvl9pPr marL="161206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8/17/18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57690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0060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2107" y="1905000"/>
            <a:ext cx="6859786" cy="2667000"/>
          </a:xfrm>
        </p:spPr>
        <p:txBody>
          <a:bodyPr anchor="b">
            <a:noAutofit/>
          </a:bodyPr>
          <a:lstStyle>
            <a:lvl1pPr algn="l">
              <a:defRPr sz="3301" b="0" cap="none" baseline="0"/>
            </a:lvl1pPr>
          </a:lstStyle>
          <a:p>
            <a:r>
              <a:rPr lang="en-US"/>
              <a:t>Click to edit Master title style</a:t>
            </a:r>
            <a:endParaRPr/>
          </a:p>
        </p:txBody>
      </p:sp>
      <p:grpSp>
        <p:nvGrpSpPr>
          <p:cNvPr id="255" name="line" descr="Line graphic"/>
          <p:cNvGrpSpPr/>
          <p:nvPr/>
        </p:nvGrpSpPr>
        <p:grpSpPr bwMode="invGray">
          <a:xfrm>
            <a:off x="1188982" y="4724400"/>
            <a:ext cx="6475638"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grpSp>
      <p:sp>
        <p:nvSpPr>
          <p:cNvPr id="3" name="Text Placeholder 2"/>
          <p:cNvSpPr>
            <a:spLocks noGrp="1"/>
          </p:cNvSpPr>
          <p:nvPr>
            <p:ph type="body" idx="1"/>
          </p:nvPr>
        </p:nvSpPr>
        <p:spPr>
          <a:xfrm>
            <a:off x="1142107" y="5102526"/>
            <a:ext cx="6859786" cy="1069675"/>
          </a:xfrm>
        </p:spPr>
        <p:txBody>
          <a:bodyPr anchor="t">
            <a:normAutofit/>
          </a:bodyPr>
          <a:lstStyle>
            <a:lvl1pPr marL="0" indent="0">
              <a:spcBef>
                <a:spcPts val="0"/>
              </a:spcBef>
              <a:buNone/>
              <a:defRPr sz="18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8/17/18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97062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lstStyle/>
          <a:p>
            <a:r>
              <a:rPr lang="en-US"/>
              <a:t>Click to edit Master title style</a:t>
            </a:r>
            <a:endParaRPr/>
          </a:p>
        </p:txBody>
      </p:sp>
      <p:grpSp>
        <p:nvGrpSpPr>
          <p:cNvPr id="158" name="line" descr="Line graphic"/>
          <p:cNvGrpSpPr/>
          <p:nvPr/>
        </p:nvGrpSpPr>
        <p:grpSpPr bwMode="invGray">
          <a:xfrm>
            <a:off x="1142108" y="1514475"/>
            <a:ext cx="7929246"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Content Placeholder 2"/>
          <p:cNvSpPr>
            <a:spLocks noGrp="1"/>
          </p:cNvSpPr>
          <p:nvPr>
            <p:ph sz="half" idx="1"/>
          </p:nvPr>
        </p:nvSpPr>
        <p:spPr>
          <a:xfrm>
            <a:off x="1142107" y="1905000"/>
            <a:ext cx="3315563"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86332" y="1905000"/>
            <a:ext cx="3315562"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a:lvl7pPr>
            <a:lvl8pPr marL="1468003">
              <a:defRPr sz="1200" baseline="0"/>
            </a:lvl8pPr>
            <a:lvl9pPr marL="1468003">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8/17/18</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64157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142108" y="1514475"/>
            <a:ext cx="7929246"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Text Placeholder 2"/>
          <p:cNvSpPr>
            <a:spLocks noGrp="1"/>
          </p:cNvSpPr>
          <p:nvPr>
            <p:ph type="body" idx="1"/>
          </p:nvPr>
        </p:nvSpPr>
        <p:spPr>
          <a:xfrm>
            <a:off x="1142107"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1142107" y="2819400"/>
            <a:ext cx="3313277" cy="3352801"/>
          </a:xfrm>
        </p:spPr>
        <p:txBody>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6"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4688616" y="2819400"/>
            <a:ext cx="3313277" cy="3352801"/>
          </a:xfrm>
        </p:spPr>
        <p:txBody>
          <a:bodyPr/>
          <a:lstStyle>
            <a:lvl1pPr>
              <a:defRPr sz="1800"/>
            </a:lvl1pPr>
            <a:lvl2pPr>
              <a:defRPr sz="1500"/>
            </a:lvl2pPr>
            <a:lvl3pPr>
              <a:defRPr sz="1350"/>
            </a:lvl3pPr>
            <a:lvl4pPr>
              <a:defRPr sz="1200"/>
            </a:lvl4pPr>
            <a:lvl5pPr marL="1468003">
              <a:defRPr sz="1200"/>
            </a:lvl5pPr>
            <a:lvl6pPr marL="1468003">
              <a:defRPr sz="1200"/>
            </a:lvl6pPr>
            <a:lvl7pPr marL="1468003">
              <a:defRPr sz="1200"/>
            </a:lvl7pPr>
            <a:lvl8pPr marL="1468003">
              <a:defRPr sz="1200"/>
            </a:lvl8pPr>
            <a:lvl9pPr marL="1468003">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8/17/18</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6325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142108" y="1514475"/>
            <a:ext cx="7929246"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8/17/18</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9256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8/17/18</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85408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nchor="b">
            <a:noAutofit/>
          </a:bodyPr>
          <a:lstStyle>
            <a:lvl1pPr algn="l">
              <a:defRPr sz="2401" b="0"/>
            </a:lvl1pPr>
          </a:lstStyle>
          <a:p>
            <a:r>
              <a:rPr lang="en-US"/>
              <a:t>Click to edit Master title style</a:t>
            </a:r>
            <a:endParaRPr/>
          </a:p>
        </p:txBody>
      </p:sp>
      <p:sp>
        <p:nvSpPr>
          <p:cNvPr id="4" name="Text Placeholder 3"/>
          <p:cNvSpPr>
            <a:spLocks noGrp="1"/>
          </p:cNvSpPr>
          <p:nvPr>
            <p:ph type="body" sz="half" idx="2"/>
          </p:nvPr>
        </p:nvSpPr>
        <p:spPr>
          <a:xfrm>
            <a:off x="1142107" y="3429000"/>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3" name="Content Placeholder 2"/>
          <p:cNvSpPr>
            <a:spLocks noGrp="1"/>
          </p:cNvSpPr>
          <p:nvPr>
            <p:ph idx="1"/>
          </p:nvPr>
        </p:nvSpPr>
        <p:spPr>
          <a:xfrm>
            <a:off x="3533436" y="1905000"/>
            <a:ext cx="4253068" cy="40386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3314242" y="1630822"/>
            <a:ext cx="4719500"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8/17/18</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64560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nchor="b">
            <a:noAutofit/>
          </a:bodyPr>
          <a:lstStyle>
            <a:lvl1pPr algn="l">
              <a:defRPr sz="2401"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a:p>
        </p:txBody>
      </p:sp>
      <p:grpSp>
        <p:nvGrpSpPr>
          <p:cNvPr id="614" name="frame" descr="Box graphic"/>
          <p:cNvGrpSpPr/>
          <p:nvPr/>
        </p:nvGrpSpPr>
        <p:grpSpPr bwMode="invGray">
          <a:xfrm flipH="1">
            <a:off x="1085908" y="1630822"/>
            <a:ext cx="4719500"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sp>
        <p:nvSpPr>
          <p:cNvPr id="4" name="Text Placeholder 3"/>
          <p:cNvSpPr>
            <a:spLocks noGrp="1"/>
          </p:cNvSpPr>
          <p:nvPr>
            <p:ph type="body" sz="half" idx="2"/>
          </p:nvPr>
        </p:nvSpPr>
        <p:spPr>
          <a:xfrm>
            <a:off x="5931014" y="3411748"/>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8/17/18</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8929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142108" y="1514475"/>
            <a:ext cx="7929246"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Vertical Text Placeholder 2"/>
          <p:cNvSpPr>
            <a:spLocks noGrp="1"/>
          </p:cNvSpPr>
          <p:nvPr>
            <p:ph type="body" orient="vert" idx="1"/>
          </p:nvPr>
        </p:nvSpPr>
        <p:spPr/>
        <p:txBody>
          <a:bodyPr vert="eaVert"/>
          <a:lstStyle>
            <a:lvl5pPr>
              <a:defRPr/>
            </a:lvl5pPr>
            <a:lvl6pPr marL="1468003">
              <a:defRPr/>
            </a:lvl6pPr>
            <a:lvl7pPr marL="1468003">
              <a:defRPr/>
            </a:lvl7pPr>
            <a:lvl8pPr marL="1468003">
              <a:defRPr/>
            </a:lvl8pPr>
            <a:lvl9pPr marL="1468003">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8/17/18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9489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3233" y="274640"/>
            <a:ext cx="1028968" cy="5901747"/>
          </a:xfrm>
        </p:spPr>
        <p:txBody>
          <a:bodyPr vert="eaVert"/>
          <a:lstStyle/>
          <a:p>
            <a:r>
              <a:rPr lang="en-US"/>
              <a:t>Click to edit Master title style</a:t>
            </a:r>
            <a:endParaRPr/>
          </a:p>
        </p:txBody>
      </p:sp>
      <p:grpSp>
        <p:nvGrpSpPr>
          <p:cNvPr id="7" name="line" descr="Line graphic"/>
          <p:cNvGrpSpPr/>
          <p:nvPr/>
        </p:nvGrpSpPr>
        <p:grpSpPr bwMode="invGray">
          <a:xfrm rot="5400000">
            <a:off x="4338754" y="3480593"/>
            <a:ext cx="6492240" cy="48019"/>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Vertical Text Placeholder 2"/>
          <p:cNvSpPr>
            <a:spLocks noGrp="1"/>
          </p:cNvSpPr>
          <p:nvPr>
            <p:ph type="body" orient="vert" idx="1" hasCustomPrompt="1"/>
          </p:nvPr>
        </p:nvSpPr>
        <p:spPr>
          <a:xfrm>
            <a:off x="456128" y="277814"/>
            <a:ext cx="6859787" cy="5898573"/>
          </a:xfrm>
        </p:spPr>
        <p:txBody>
          <a:bodyPr vert="eaVert"/>
          <a:lstStyle>
            <a:lvl5pPr>
              <a:defRPr/>
            </a:lvl5pPr>
            <a:lvl6pPr marL="946656"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8/17/18</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4579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tx1">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1DFBF1-2330-471F-BE30-3BD1A8C0A6AB}"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197198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614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1DFBF1-2330-471F-BE30-3BD1A8C0A6AB}"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969052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tx1">
                    <a:lumMod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DFBF1-2330-471F-BE30-3BD1A8C0A6AB}"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1606784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344312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1DFBF1-2330-471F-BE30-3BD1A8C0A6AB}" type="datetimeFigureOut">
              <a:rPr lang="en-US" smtClean="0"/>
              <a:t>8/17/18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1470963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1DFBF1-2330-471F-BE30-3BD1A8C0A6AB}" type="datetimeFigureOut">
              <a:rPr lang="en-US" smtClean="0"/>
              <a:t>8/17/18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3574786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7E1DFBF1-2330-471F-BE30-3BD1A8C0A6AB}" type="datetimeFigureOut">
              <a:rPr lang="en-US" smtClean="0"/>
              <a:t>8/17/18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2663567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209523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3778683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1087997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149394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0391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710019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DFBF1-2330-471F-BE30-3BD1A8C0A6AB}" type="datetimeFigureOut">
              <a:rPr lang="en-US" smtClean="0"/>
              <a:t>8/17/18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814242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7E1DFBF1-2330-471F-BE30-3BD1A8C0A6AB}" type="datetimeFigureOut">
              <a:rPr lang="en-US" smtClean="0"/>
              <a:t>8/17/18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3100420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7E1DFBF1-2330-471F-BE30-3BD1A8C0A6AB}" type="datetimeFigureOut">
              <a:rPr lang="en-US" smtClean="0"/>
              <a:t>8/17/18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400584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1DFBF1-2330-471F-BE30-3BD1A8C0A6AB}"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1687318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1DFBF1-2330-471F-BE30-3BD1A8C0A6AB}" type="datetimeFigureOut">
              <a:rPr lang="en-US" smtClean="0"/>
              <a:t>8/17/18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4E235-0B2B-4CF2-B30D-472D650D49DA}" type="slidenum">
              <a:rPr lang="en-US" smtClean="0"/>
              <a:t>‹#›</a:t>
            </a:fld>
            <a:endParaRPr lang="en-US"/>
          </a:p>
        </p:txBody>
      </p:sp>
    </p:spTree>
    <p:extLst>
      <p:ext uri="{BB962C8B-B14F-4D97-AF65-F5344CB8AC3E}">
        <p14:creationId xmlns:p14="http://schemas.microsoft.com/office/powerpoint/2010/main" val="40442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446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368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930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575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7393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email">
            <a:alphaModFix amt="70000"/>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B61BEF0D-F0BB-DE4B-95CE-6DB70DBA9567}" type="datetimeFigureOut">
              <a:rPr lang="en-US" smtClean="0"/>
              <a:pPr/>
              <a:t>8/17/18</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3140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900">
                <a:solidFill>
                  <a:schemeClr val="tx1">
                    <a:tint val="75000"/>
                  </a:schemeClr>
                </a:solidFill>
              </a:defRPr>
            </a:lvl1pPr>
          </a:lstStyle>
          <a:p>
            <a:fld id="{9AFE8FB1-0A7A-443E-AAF7-31D4FA1AA312}" type="datetimeFigureOut">
              <a:rPr lang="en-US" smtClean="0"/>
              <a:pPr/>
              <a:t>8/17/18</a:t>
            </a:fld>
            <a:endParaRPr lang="en-US" dirty="0"/>
          </a:p>
        </p:txBody>
      </p:sp>
      <p:sp>
        <p:nvSpPr>
          <p:cNvPr id="6" name="Slide Number Placehold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9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2034103811"/>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983" rtl="0" eaLnBrk="1" latinLnBrk="0" hangingPunct="1">
        <a:lnSpc>
          <a:spcPct val="90000"/>
        </a:lnSpc>
        <a:spcBef>
          <a:spcPct val="0"/>
        </a:spcBef>
        <a:buNone/>
        <a:defRPr sz="2401" kern="1200">
          <a:solidFill>
            <a:schemeClr val="tx1"/>
          </a:solidFill>
          <a:latin typeface="+mj-lt"/>
          <a:ea typeface="+mj-ea"/>
          <a:cs typeface="+mj-cs"/>
        </a:defRPr>
      </a:lvl1pPr>
    </p:titleStyle>
    <p:bodyStyle>
      <a:lvl1pPr marL="205795" indent="-205795" algn="l" defTabSz="685983" rtl="0" eaLnBrk="1" latinLnBrk="0" hangingPunct="1">
        <a:lnSpc>
          <a:spcPct val="90000"/>
        </a:lnSpc>
        <a:spcBef>
          <a:spcPts val="1350"/>
        </a:spcBef>
        <a:buSzPct val="100000"/>
        <a:buFont typeface="Arial" pitchFamily="34" charset="0"/>
        <a:buChar char="▪"/>
        <a:defRPr sz="1800" kern="1200">
          <a:solidFill>
            <a:schemeClr val="tx1"/>
          </a:solidFill>
          <a:latin typeface="+mn-lt"/>
          <a:ea typeface="+mn-ea"/>
          <a:cs typeface="+mn-cs"/>
        </a:defRPr>
      </a:lvl1pPr>
      <a:lvl2pPr marL="432169" indent="-205795" algn="l" defTabSz="685983" rtl="0" eaLnBrk="1" latinLnBrk="0" hangingPunct="1">
        <a:lnSpc>
          <a:spcPct val="90000"/>
        </a:lnSpc>
        <a:spcBef>
          <a:spcPts val="450"/>
        </a:spcBef>
        <a:buSzPct val="100000"/>
        <a:buFont typeface="Consolas" pitchFamily="49" charset="0"/>
        <a:buChar char="–"/>
        <a:defRPr sz="1500" kern="1200">
          <a:solidFill>
            <a:schemeClr val="tx1"/>
          </a:solidFill>
          <a:latin typeface="+mn-lt"/>
          <a:ea typeface="+mn-ea"/>
          <a:cs typeface="+mn-cs"/>
        </a:defRPr>
      </a:lvl2pPr>
      <a:lvl3pPr marL="603665" indent="-171496" algn="l" defTabSz="685983" rtl="0" eaLnBrk="1" latinLnBrk="0" hangingPunct="1">
        <a:lnSpc>
          <a:spcPct val="90000"/>
        </a:lnSpc>
        <a:spcBef>
          <a:spcPts val="450"/>
        </a:spcBef>
        <a:buSzPct val="100000"/>
        <a:buFont typeface="Arial" pitchFamily="34" charset="0"/>
        <a:buChar char="▪"/>
        <a:defRPr sz="1350" kern="1200">
          <a:solidFill>
            <a:schemeClr val="tx1"/>
          </a:solidFill>
          <a:latin typeface="+mn-lt"/>
          <a:ea typeface="+mn-ea"/>
          <a:cs typeface="+mn-cs"/>
        </a:defRPr>
      </a:lvl3pPr>
      <a:lvl4pPr marL="775161"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4pPr>
      <a:lvl5pPr marL="946656" indent="-171496" algn="l" defTabSz="685983"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5pPr>
      <a:lvl6pPr marL="1118152"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6pPr>
      <a:lvl7pPr marL="1289648" indent="-171496" algn="l" defTabSz="685983"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7pPr>
      <a:lvl8pPr marL="1461144"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8pPr>
      <a:lvl9pPr marL="1632639" indent="-171496" algn="l" defTabSz="685983"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email">
            <a:alphaModFix amt="40000"/>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7E1DFBF1-2330-471F-BE30-3BD1A8C0A6AB}" type="datetimeFigureOut">
              <a:rPr lang="en-US" smtClean="0"/>
              <a:t>8/17/18</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ED24E235-0B2B-4CF2-B30D-472D650D49DA}" type="slidenum">
              <a:rPr lang="en-US" smtClean="0"/>
              <a:t>‹#›</a:t>
            </a:fld>
            <a:endParaRPr lang="en-US"/>
          </a:p>
        </p:txBody>
      </p:sp>
    </p:spTree>
    <p:extLst>
      <p:ext uri="{BB962C8B-B14F-4D97-AF65-F5344CB8AC3E}">
        <p14:creationId xmlns:p14="http://schemas.microsoft.com/office/powerpoint/2010/main" val="37196327"/>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8.tif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4.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diagramLayout" Target="../diagrams/layout1.xm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62.jpeg"/><Relationship Id="rId5" Type="http://schemas.openxmlformats.org/officeDocument/2006/relationships/diagramColors" Target="../diagrams/colors1.xml"/><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diagramQuickStyle" Target="../diagrams/quickStyle1.xml"/><Relationship Id="rId9" Type="http://schemas.openxmlformats.org/officeDocument/2006/relationships/image" Target="../media/image60.jpeg"/><Relationship Id="rId14" Type="http://schemas.openxmlformats.org/officeDocument/2006/relationships/image" Target="../media/image65.tiff"/></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8964" y="1142405"/>
            <a:ext cx="8224335" cy="5590761"/>
          </a:xfrm>
          <a:prstGeom prst="rect">
            <a:avLst/>
          </a:prstGeom>
          <a:noFill/>
        </p:spPr>
        <p:txBody>
          <a:bodyPr wrap="square" rtlCol="0">
            <a:spAutoFit/>
          </a:bodyPr>
          <a:lstStyle/>
          <a:p>
            <a:pPr algn="ctr" defTabSz="685983">
              <a:lnSpc>
                <a:spcPct val="90000"/>
              </a:lnSpc>
            </a:pPr>
            <a:r>
              <a:rPr lang="en-US" sz="4400" kern="0" dirty="0"/>
              <a:t>My GR City Points</a:t>
            </a:r>
          </a:p>
          <a:p>
            <a:pPr algn="ctr" defTabSz="685983">
              <a:lnSpc>
                <a:spcPct val="90000"/>
              </a:lnSpc>
            </a:pPr>
            <a:endParaRPr lang="en-US" sz="1600" kern="0" dirty="0"/>
          </a:p>
          <a:p>
            <a:pPr defTabSz="685983">
              <a:lnSpc>
                <a:spcPct val="90000"/>
              </a:lnSpc>
            </a:pPr>
            <a:r>
              <a:rPr lang="en-US" sz="1600" kern="0" dirty="0"/>
              <a:t>“This first-of-its-kind, local rewards program gives Grand Rapids residents the </a:t>
            </a:r>
          </a:p>
          <a:p>
            <a:pPr defTabSz="685983">
              <a:lnSpc>
                <a:spcPct val="90000"/>
              </a:lnSpc>
            </a:pPr>
            <a:r>
              <a:rPr lang="en-US" sz="1600" kern="0" dirty="0"/>
              <a:t>opportunity to earn points by </a:t>
            </a:r>
            <a:r>
              <a:rPr lang="en-US" sz="1600" kern="0" dirty="0">
                <a:solidFill>
                  <a:schemeClr val="accent6"/>
                </a:solidFill>
              </a:rPr>
              <a:t>recycling</a:t>
            </a:r>
            <a:r>
              <a:rPr lang="en-US" sz="1600" kern="0" dirty="0">
                <a:solidFill>
                  <a:sysClr val="windowText" lastClr="000000"/>
                </a:solidFill>
              </a:rPr>
              <a:t> </a:t>
            </a:r>
            <a:r>
              <a:rPr lang="en-US" sz="1600" kern="0" dirty="0"/>
              <a:t>and allows residents and non-residents </a:t>
            </a:r>
          </a:p>
          <a:p>
            <a:pPr defTabSz="685983">
              <a:lnSpc>
                <a:spcPct val="90000"/>
              </a:lnSpc>
            </a:pPr>
            <a:r>
              <a:rPr lang="en-US" sz="1600" kern="0" dirty="0"/>
              <a:t>alike to earn points through </a:t>
            </a:r>
            <a:r>
              <a:rPr lang="en-US" sz="1600" kern="0" dirty="0">
                <a:solidFill>
                  <a:schemeClr val="accent6"/>
                </a:solidFill>
              </a:rPr>
              <a:t>volunteering.</a:t>
            </a:r>
            <a:r>
              <a:rPr lang="en-US" sz="1600" kern="0" dirty="0">
                <a:solidFill>
                  <a:sysClr val="windowText" lastClr="000000"/>
                </a:solidFill>
              </a:rPr>
              <a:t>. </a:t>
            </a:r>
            <a:r>
              <a:rPr lang="en-US" sz="1600" kern="0" dirty="0"/>
              <a:t>Points can then be redeemed for </a:t>
            </a:r>
          </a:p>
          <a:p>
            <a:pPr defTabSz="685983">
              <a:lnSpc>
                <a:spcPct val="90000"/>
              </a:lnSpc>
            </a:pPr>
            <a:r>
              <a:rPr lang="en-US" sz="1600" kern="0" dirty="0"/>
              <a:t>discounts on products and services at local businesses.”</a:t>
            </a:r>
          </a:p>
          <a:p>
            <a:pPr defTabSz="685983"/>
            <a:endParaRPr lang="en-US" sz="1600" kern="0" dirty="0">
              <a:solidFill>
                <a:sysClr val="windowText" lastClr="000000"/>
              </a:solidFill>
            </a:endParaRPr>
          </a:p>
          <a:p>
            <a:pPr defTabSz="685983"/>
            <a:r>
              <a:rPr lang="en-US" sz="1600" kern="0" dirty="0"/>
              <a:t>1. Login or create an account at </a:t>
            </a:r>
            <a:r>
              <a:rPr lang="en-US" sz="2400" kern="0" dirty="0">
                <a:solidFill>
                  <a:schemeClr val="accent1"/>
                </a:solidFill>
              </a:rPr>
              <a:t>MyGRCityPoints.com</a:t>
            </a:r>
            <a:r>
              <a:rPr lang="en-US" sz="1600" kern="0" dirty="0">
                <a:solidFill>
                  <a:sysClr val="windowText" lastClr="000000"/>
                </a:solidFill>
              </a:rPr>
              <a:t> </a:t>
            </a:r>
            <a:r>
              <a:rPr lang="en-US" sz="1600" kern="0" dirty="0"/>
              <a:t> (even if you don’t live in GR!).</a:t>
            </a:r>
          </a:p>
          <a:p>
            <a:pPr defTabSz="685983"/>
            <a:r>
              <a:rPr lang="en-US" sz="1600" kern="0" dirty="0">
                <a:solidFill>
                  <a:sysClr val="windowText" lastClr="000000"/>
                </a:solidFill>
              </a:rPr>
              <a:t> </a:t>
            </a:r>
          </a:p>
          <a:p>
            <a:pPr defTabSz="685983"/>
            <a:r>
              <a:rPr lang="en-US" sz="1600" kern="0" dirty="0"/>
              <a:t>2. Redeem your Code: </a:t>
            </a:r>
            <a:r>
              <a:rPr lang="en-US" sz="3600" kern="0" dirty="0">
                <a:solidFill>
                  <a:srgbClr val="00B050"/>
                </a:solidFill>
              </a:rPr>
              <a:t>51WG-BNYS</a:t>
            </a:r>
          </a:p>
          <a:p>
            <a:pPr defTabSz="685983"/>
            <a:endParaRPr lang="en-US" sz="1600" kern="0" dirty="0">
              <a:solidFill>
                <a:srgbClr val="00B050"/>
              </a:solidFill>
            </a:endParaRPr>
          </a:p>
          <a:p>
            <a:pPr defTabSz="685983"/>
            <a:endParaRPr lang="en-US" sz="1600" kern="0" dirty="0"/>
          </a:p>
          <a:p>
            <a:pPr defTabSz="685983"/>
            <a:r>
              <a:rPr lang="en-US" sz="1600" kern="0" dirty="0"/>
              <a:t>3. Start earning points by registering your recycling bin and volunteering. Use your points for discounts at participating local businesses and support sustainability in Kent County. </a:t>
            </a:r>
          </a:p>
          <a:p>
            <a:pPr defTabSz="685983"/>
            <a:r>
              <a:rPr lang="en-US" sz="1600" kern="0" dirty="0"/>
              <a:t> </a:t>
            </a:r>
          </a:p>
          <a:p>
            <a:pPr algn="ctr" defTabSz="685983"/>
            <a:r>
              <a:rPr lang="en-US" sz="1600" b="1" kern="0" dirty="0"/>
              <a:t>You can earn</a:t>
            </a:r>
            <a:r>
              <a:rPr lang="en-US" sz="1600" b="1" kern="0" dirty="0">
                <a:solidFill>
                  <a:sysClr val="windowText" lastClr="000000"/>
                </a:solidFill>
              </a:rPr>
              <a:t> </a:t>
            </a:r>
            <a:r>
              <a:rPr lang="en-US" sz="4400" b="1" kern="0" dirty="0">
                <a:solidFill>
                  <a:schemeClr val="accent5"/>
                </a:solidFill>
              </a:rPr>
              <a:t>500</a:t>
            </a:r>
            <a:r>
              <a:rPr lang="en-US" sz="1600" b="1" kern="0" dirty="0">
                <a:solidFill>
                  <a:sysClr val="windowText" lastClr="000000"/>
                </a:solidFill>
              </a:rPr>
              <a:t> </a:t>
            </a:r>
            <a:r>
              <a:rPr lang="en-US" sz="1600" b="1" kern="0" dirty="0"/>
              <a:t>points volunteering with Plaster Creek Stewards today! </a:t>
            </a:r>
          </a:p>
          <a:p>
            <a:pPr defTabSz="685983"/>
            <a:endParaRPr lang="en-US" sz="1350" kern="0" dirty="0">
              <a:solidFill>
                <a:sysClr val="windowText" lastClr="000000"/>
              </a:solidFill>
            </a:endParaRPr>
          </a:p>
          <a:p>
            <a:pPr defTabSz="685983">
              <a:lnSpc>
                <a:spcPct val="90000"/>
              </a:lnSpc>
            </a:pPr>
            <a:endParaRPr lang="en-US" kern="0" dirty="0">
              <a:solidFill>
                <a:sysClr val="windowText" lastClr="00000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4574" y="1199569"/>
            <a:ext cx="1486287" cy="1486287"/>
          </a:xfrm>
          <a:prstGeom prst="rect">
            <a:avLst/>
          </a:prstGeom>
        </p:spPr>
      </p:pic>
    </p:spTree>
    <p:extLst>
      <p:ext uri="{BB962C8B-B14F-4D97-AF65-F5344CB8AC3E}">
        <p14:creationId xmlns:p14="http://schemas.microsoft.com/office/powerpoint/2010/main" val="26127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685800" y="5257800"/>
            <a:ext cx="6553200" cy="1200329"/>
          </a:xfrm>
          <a:prstGeom prst="rect">
            <a:avLst/>
          </a:prstGeom>
          <a:noFill/>
        </p:spPr>
        <p:txBody>
          <a:bodyPr wrap="square" rtlCol="0">
            <a:spAutoFit/>
          </a:bodyPr>
          <a:lstStyle/>
          <a:p>
            <a:r>
              <a:rPr lang="en-US" sz="3600" dirty="0">
                <a:solidFill>
                  <a:schemeClr val="accent1">
                    <a:lumMod val="50000"/>
                  </a:schemeClr>
                </a:solidFill>
                <a:effectLst>
                  <a:outerShdw blurRad="38100" dist="38100" dir="2700000" algn="tl">
                    <a:srgbClr val="000000">
                      <a:alpha val="43137"/>
                    </a:srgbClr>
                  </a:outerShdw>
                </a:effectLst>
              </a:rPr>
              <a:t>Education and Outreach </a:t>
            </a:r>
            <a:r>
              <a:rPr lang="en-US" sz="3600" dirty="0">
                <a:solidFill>
                  <a:schemeClr val="accent1">
                    <a:lumMod val="75000"/>
                  </a:schemeClr>
                </a:solidFill>
                <a:effectLst>
                  <a:outerShdw blurRad="38100" dist="38100" dir="2700000" algn="tl">
                    <a:srgbClr val="000000">
                      <a:alpha val="43137"/>
                    </a:srgbClr>
                  </a:outerShdw>
                </a:effectLst>
              </a:rPr>
              <a:t>builds </a:t>
            </a:r>
          </a:p>
          <a:p>
            <a:r>
              <a:rPr lang="en-US" sz="3600" dirty="0">
                <a:solidFill>
                  <a:schemeClr val="accent1">
                    <a:lumMod val="75000"/>
                  </a:schemeClr>
                </a:solidFill>
                <a:effectLst>
                  <a:outerShdw blurRad="38100" dist="38100" dir="2700000" algn="tl">
                    <a:srgbClr val="000000">
                      <a:alpha val="43137"/>
                    </a:srgbClr>
                  </a:outerShdw>
                </a:effectLst>
              </a:rPr>
              <a:t>awareness and concern</a:t>
            </a:r>
          </a:p>
        </p:txBody>
      </p:sp>
      <p:sp>
        <p:nvSpPr>
          <p:cNvPr id="3" name="Content Placeholder 2"/>
          <p:cNvSpPr>
            <a:spLocks noGrp="1"/>
          </p:cNvSpPr>
          <p:nvPr>
            <p:ph sz="quarter" idx="13"/>
          </p:nvPr>
        </p:nvSpPr>
        <p:spPr/>
        <p:txBody>
          <a:bodyPr/>
          <a:lstStyle/>
          <a:p>
            <a:endParaRPr lang="en-US"/>
          </a:p>
        </p:txBody>
      </p:sp>
      <p:pic>
        <p:nvPicPr>
          <p:cNvPr id="8" name="Picture 2" descr="C:\Users\Warners\Desktop\PlCreekPictures2009-2010\SpringEvent2016\DSCF74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8233" y="925974"/>
            <a:ext cx="5775767" cy="4331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86" y="140080"/>
            <a:ext cx="4173834" cy="2951807"/>
          </a:xfrm>
          <a:prstGeom prst="rect">
            <a:avLst/>
          </a:prstGeom>
        </p:spPr>
      </p:pic>
    </p:spTree>
    <p:extLst>
      <p:ext uri="{BB962C8B-B14F-4D97-AF65-F5344CB8AC3E}">
        <p14:creationId xmlns:p14="http://schemas.microsoft.com/office/powerpoint/2010/main" val="132494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02" y="38100"/>
            <a:ext cx="7024744" cy="1143000"/>
          </a:xfrm>
        </p:spPr>
        <p:txBody>
          <a:bodyPr/>
          <a:lstStyle/>
          <a:p>
            <a:r>
              <a:rPr lang="en-US" dirty="0"/>
              <a:t>Research</a:t>
            </a:r>
          </a:p>
        </p:txBody>
      </p:sp>
      <p:pic>
        <p:nvPicPr>
          <p:cNvPr id="4" name="Content Placeholder 3"/>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5635885" y="1036320"/>
            <a:ext cx="2911077" cy="388143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04" y="3974592"/>
            <a:ext cx="3765760" cy="242397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452" y="1181100"/>
            <a:ext cx="3925824" cy="2610255"/>
          </a:xfrm>
          <a:prstGeom prst="rect">
            <a:avLst/>
          </a:prstGeom>
        </p:spPr>
      </p:pic>
      <p:sp>
        <p:nvSpPr>
          <p:cNvPr id="3" name="Rectangle 2"/>
          <p:cNvSpPr/>
          <p:nvPr/>
        </p:nvSpPr>
        <p:spPr>
          <a:xfrm>
            <a:off x="6111972" y="5090993"/>
            <a:ext cx="2434989" cy="1323439"/>
          </a:xfrm>
          <a:prstGeom prst="rect">
            <a:avLst/>
          </a:prstGeom>
        </p:spPr>
        <p:txBody>
          <a:bodyPr wrap="square">
            <a:spAutoFit/>
          </a:bodyPr>
          <a:lstStyle/>
          <a:p>
            <a:r>
              <a:rPr lang="en-US" sz="2000" dirty="0">
                <a:solidFill>
                  <a:schemeClr val="accent1">
                    <a:lumMod val="75000"/>
                  </a:schemeClr>
                </a:solidFill>
                <a:effectLst>
                  <a:outerShdw blurRad="38100" dist="38100" dir="2700000" algn="tl">
                    <a:srgbClr val="000000">
                      <a:alpha val="43137"/>
                    </a:srgbClr>
                  </a:outerShdw>
                </a:effectLst>
              </a:rPr>
              <a:t>leads to increased understanding of how to do restoration work</a:t>
            </a:r>
          </a:p>
        </p:txBody>
      </p:sp>
    </p:spTree>
    <p:extLst>
      <p:ext uri="{BB962C8B-B14F-4D97-AF65-F5344CB8AC3E}">
        <p14:creationId xmlns:p14="http://schemas.microsoft.com/office/powerpoint/2010/main" val="7820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17838"/>
            <a:ext cx="5943600" cy="3840162"/>
          </a:xfrm>
        </p:spPr>
        <p:txBody>
          <a:bodyPr/>
          <a:lstStyle/>
          <a:p>
            <a:r>
              <a:rPr lang="en-US" sz="3600" i="0" dirty="0">
                <a:solidFill>
                  <a:srgbClr val="FFFF00"/>
                </a:solidFill>
                <a:latin typeface="+mn-lt"/>
              </a:rPr>
              <a:t> </a:t>
            </a:r>
          </a:p>
        </p:txBody>
      </p:sp>
      <p:sp>
        <p:nvSpPr>
          <p:cNvPr id="3" name="Content Placeholder 2"/>
          <p:cNvSpPr>
            <a:spLocks noGrp="1"/>
          </p:cNvSpPr>
          <p:nvPr>
            <p:ph sz="quarter" idx="13"/>
          </p:nvPr>
        </p:nvSpPr>
        <p:spPr>
          <a:xfrm>
            <a:off x="1043492" y="2323652"/>
            <a:ext cx="6777317" cy="3508977"/>
          </a:xfrm>
          <a:prstGeom prst="rect">
            <a:avLst/>
          </a:prstGeom>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76200"/>
            <a:ext cx="4800600" cy="7201978"/>
          </a:xfrm>
          <a:prstGeom prst="rect">
            <a:avLst/>
          </a:prstGeom>
        </p:spPr>
      </p:pic>
      <p:sp>
        <p:nvSpPr>
          <p:cNvPr id="5" name="Rectangle 4"/>
          <p:cNvSpPr/>
          <p:nvPr/>
        </p:nvSpPr>
        <p:spPr>
          <a:xfrm>
            <a:off x="457200" y="3270219"/>
            <a:ext cx="3124200" cy="2862322"/>
          </a:xfrm>
          <a:prstGeom prst="rect">
            <a:avLst/>
          </a:prstGeom>
        </p:spPr>
        <p:txBody>
          <a:bodyPr wrap="square">
            <a:spAutoFit/>
          </a:bodyPr>
          <a:lstStyle/>
          <a:p>
            <a:r>
              <a:rPr lang="en-US" sz="3600" dirty="0">
                <a:solidFill>
                  <a:srgbClr val="94C600">
                    <a:lumMod val="50000"/>
                  </a:srgbClr>
                </a:solidFill>
                <a:effectLst>
                  <a:outerShdw blurRad="38100" dist="38100" dir="2700000" algn="tl">
                    <a:srgbClr val="000000">
                      <a:alpha val="43137"/>
                    </a:srgbClr>
                  </a:outerShdw>
                </a:effectLst>
                <a:latin typeface="Century Gothic"/>
                <a:ea typeface="+mj-ea"/>
                <a:cs typeface="+mj-cs"/>
              </a:rPr>
              <a:t>Restoration</a:t>
            </a:r>
            <a:r>
              <a:rPr lang="en-US" sz="3600" dirty="0">
                <a:solidFill>
                  <a:srgbClr val="94C600">
                    <a:lumMod val="50000"/>
                  </a:srgbClr>
                </a:solidFill>
                <a:latin typeface="Century Gothic"/>
                <a:ea typeface="+mj-ea"/>
                <a:cs typeface="+mj-cs"/>
              </a:rPr>
              <a:t> </a:t>
            </a:r>
            <a:r>
              <a:rPr lang="en-US" sz="3600" dirty="0">
                <a:solidFill>
                  <a:schemeClr val="accent1">
                    <a:lumMod val="75000"/>
                  </a:schemeClr>
                </a:solidFill>
                <a:effectLst>
                  <a:outerShdw blurRad="38100" dist="38100" dir="2700000" algn="tl">
                    <a:srgbClr val="000000">
                      <a:alpha val="43137"/>
                    </a:srgbClr>
                  </a:outerShdw>
                </a:effectLst>
                <a:latin typeface="Century Gothic"/>
                <a:ea typeface="+mj-ea"/>
                <a:cs typeface="+mj-cs"/>
              </a:rPr>
              <a:t>implements healthier watershed practices</a:t>
            </a:r>
            <a:endParaRPr lang="en-US"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526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44.JPG"/>
          <p:cNvPicPr>
            <a:picLocks noGrp="1" noChangeAspect="1"/>
          </p:cNvPicPr>
          <p:nvPr>
            <p:ph sz="quarter" idx="13"/>
          </p:nvPr>
        </p:nvPicPr>
        <p:blipFill>
          <a:blip r:embed="rId3" cstate="email">
            <a:extLst>
              <a:ext uri="{28A0092B-C50C-407E-A947-70E740481C1C}">
                <a14:useLocalDpi xmlns:a14="http://schemas.microsoft.com/office/drawing/2010/main"/>
              </a:ext>
            </a:extLst>
          </a:blip>
          <a:srcRect l="-10610" r="-10610"/>
          <a:stretch>
            <a:fillRect/>
          </a:stretch>
        </p:blipFill>
        <p:spPr>
          <a:xfrm>
            <a:off x="-990600" y="152400"/>
            <a:ext cx="11201400" cy="6160338"/>
          </a:xfrm>
          <a:prstGeom prst="rect">
            <a:avLst/>
          </a:prstGeom>
        </p:spPr>
      </p:pic>
    </p:spTree>
    <p:extLst>
      <p:ext uri="{BB962C8B-B14F-4D97-AF65-F5344CB8AC3E}">
        <p14:creationId xmlns:p14="http://schemas.microsoft.com/office/powerpoint/2010/main" val="34155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74.JPG"/>
          <p:cNvPicPr>
            <a:picLocks noGrp="1" noChangeAspect="1"/>
          </p:cNvPicPr>
          <p:nvPr>
            <p:ph sz="quarter" idx="13"/>
          </p:nvPr>
        </p:nvPicPr>
        <p:blipFill>
          <a:blip r:embed="rId3" cstate="email">
            <a:extLst>
              <a:ext uri="{28A0092B-C50C-407E-A947-70E740481C1C}">
                <a14:useLocalDpi xmlns:a14="http://schemas.microsoft.com/office/drawing/2010/main"/>
              </a:ext>
            </a:extLst>
          </a:blip>
          <a:srcRect l="-10610" r="-10610"/>
          <a:stretch>
            <a:fillRect/>
          </a:stretch>
        </p:blipFill>
        <p:spPr>
          <a:xfrm>
            <a:off x="-762000" y="304800"/>
            <a:ext cx="10945858" cy="6019800"/>
          </a:xfrm>
          <a:prstGeom prst="rect">
            <a:avLst/>
          </a:prstGeom>
        </p:spPr>
      </p:pic>
    </p:spTree>
    <p:extLst>
      <p:ext uri="{BB962C8B-B14F-4D97-AF65-F5344CB8AC3E}">
        <p14:creationId xmlns:p14="http://schemas.microsoft.com/office/powerpoint/2010/main" val="703087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Plaster Creek Get Here?</a:t>
            </a:r>
            <a:br>
              <a:rPr lang="en-US" dirty="0"/>
            </a:br>
            <a:endParaRPr lang="en-US" dirty="0"/>
          </a:p>
        </p:txBody>
      </p:sp>
    </p:spTree>
    <p:extLst>
      <p:ext uri="{BB962C8B-B14F-4D97-AF65-F5344CB8AC3E}">
        <p14:creationId xmlns:p14="http://schemas.microsoft.com/office/powerpoint/2010/main" val="102823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lacier imag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9690" y="1772258"/>
            <a:ext cx="3043879" cy="2031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 y="2558561"/>
            <a:ext cx="3594680" cy="344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53059" y="1144903"/>
            <a:ext cx="6360780" cy="553998"/>
          </a:xfrm>
          <a:prstGeom prst="rect">
            <a:avLst/>
          </a:prstGeom>
        </p:spPr>
        <p:txBody>
          <a:bodyPr wrap="none">
            <a:spAutoFit/>
          </a:bodyPr>
          <a:lstStyle/>
          <a:p>
            <a:pPr defTabSz="342900"/>
            <a:r>
              <a:rPr lang="en-US" sz="3000" dirty="0">
                <a:solidFill>
                  <a:srgbClr val="FFFF00"/>
                </a:solidFill>
                <a:latin typeface="Tw Cen MT" panose="020B0602020104020603"/>
              </a:rPr>
              <a:t>Jan 1 (12,000 years ago or 10,000 BC)</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1326" y="3276991"/>
            <a:ext cx="2876107" cy="2158987"/>
          </a:xfrm>
          <a:prstGeom prst="rect">
            <a:avLst/>
          </a:prstGeom>
        </p:spPr>
      </p:pic>
    </p:spTree>
    <p:extLst>
      <p:ext uri="{BB962C8B-B14F-4D97-AF65-F5344CB8AC3E}">
        <p14:creationId xmlns:p14="http://schemas.microsoft.com/office/powerpoint/2010/main" val="1295953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Box 2"/>
          <p:cNvSpPr txBox="1">
            <a:spLocks noChangeArrowheads="1"/>
          </p:cNvSpPr>
          <p:nvPr/>
        </p:nvSpPr>
        <p:spPr bwMode="auto">
          <a:xfrm>
            <a:off x="3178420" y="1089513"/>
            <a:ext cx="28465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FFFF"/>
                </a:solidFill>
                <a:latin typeface="Times New Roman" charset="0"/>
                <a:ea typeface="ＭＳ Ｐゴシック" charset="0"/>
                <a:cs typeface="ＭＳ Ｐゴシック" charset="0"/>
              </a:defRPr>
            </a:lvl1pPr>
            <a:lvl2pPr marL="742950" indent="-285750" eaLnBrk="0" hangingPunct="0">
              <a:defRPr sz="3200" b="1">
                <a:solidFill>
                  <a:srgbClr val="00FFFF"/>
                </a:solidFill>
                <a:latin typeface="Times New Roman" charset="0"/>
                <a:ea typeface="ＭＳ Ｐゴシック" charset="0"/>
              </a:defRPr>
            </a:lvl2pPr>
            <a:lvl3pPr marL="1143000" indent="-228600" eaLnBrk="0" hangingPunct="0">
              <a:defRPr sz="3200" b="1">
                <a:solidFill>
                  <a:srgbClr val="00FFFF"/>
                </a:solidFill>
                <a:latin typeface="Times New Roman" charset="0"/>
                <a:ea typeface="ＭＳ Ｐゴシック" charset="0"/>
              </a:defRPr>
            </a:lvl3pPr>
            <a:lvl4pPr marL="1600200" indent="-228600" eaLnBrk="0" hangingPunct="0">
              <a:defRPr sz="3200" b="1">
                <a:solidFill>
                  <a:srgbClr val="00FFFF"/>
                </a:solidFill>
                <a:latin typeface="Times New Roman" charset="0"/>
                <a:ea typeface="ＭＳ Ｐゴシック" charset="0"/>
              </a:defRPr>
            </a:lvl4pPr>
            <a:lvl5pPr marL="2057400" indent="-228600" eaLnBrk="0" hangingPunct="0">
              <a:defRPr sz="3200" b="1">
                <a:solidFill>
                  <a:srgbClr val="00FFFF"/>
                </a:solidFill>
                <a:latin typeface="Times New Roman" charset="0"/>
                <a:ea typeface="ＭＳ Ｐゴシック" charset="0"/>
              </a:defRPr>
            </a:lvl5pPr>
            <a:lvl6pPr marL="2514600" indent="-228600" eaLnBrk="0" fontAlgn="base" hangingPunct="0">
              <a:spcBef>
                <a:spcPct val="0"/>
              </a:spcBef>
              <a:spcAft>
                <a:spcPct val="0"/>
              </a:spcAft>
              <a:defRPr sz="3200" b="1">
                <a:solidFill>
                  <a:srgbClr val="00FFFF"/>
                </a:solidFill>
                <a:latin typeface="Times New Roman" charset="0"/>
                <a:ea typeface="ＭＳ Ｐゴシック" charset="0"/>
              </a:defRPr>
            </a:lvl6pPr>
            <a:lvl7pPr marL="2971800" indent="-228600" eaLnBrk="0" fontAlgn="base" hangingPunct="0">
              <a:spcBef>
                <a:spcPct val="0"/>
              </a:spcBef>
              <a:spcAft>
                <a:spcPct val="0"/>
              </a:spcAft>
              <a:defRPr sz="3200" b="1">
                <a:solidFill>
                  <a:srgbClr val="00FFFF"/>
                </a:solidFill>
                <a:latin typeface="Times New Roman" charset="0"/>
                <a:ea typeface="ＭＳ Ｐゴシック" charset="0"/>
              </a:defRPr>
            </a:lvl7pPr>
            <a:lvl8pPr marL="3429000" indent="-228600" eaLnBrk="0" fontAlgn="base" hangingPunct="0">
              <a:spcBef>
                <a:spcPct val="0"/>
              </a:spcBef>
              <a:spcAft>
                <a:spcPct val="0"/>
              </a:spcAft>
              <a:defRPr sz="3200" b="1">
                <a:solidFill>
                  <a:srgbClr val="00FFFF"/>
                </a:solidFill>
                <a:latin typeface="Times New Roman" charset="0"/>
                <a:ea typeface="ＭＳ Ｐゴシック" charset="0"/>
              </a:defRPr>
            </a:lvl8pPr>
            <a:lvl9pPr marL="3886200" indent="-228600" eaLnBrk="0" fontAlgn="base" hangingPunct="0">
              <a:spcBef>
                <a:spcPct val="0"/>
              </a:spcBef>
              <a:spcAft>
                <a:spcPct val="0"/>
              </a:spcAft>
              <a:defRPr sz="3200" b="1">
                <a:solidFill>
                  <a:srgbClr val="00FFFF"/>
                </a:solidFill>
                <a:latin typeface="Times New Roman" charset="0"/>
                <a:ea typeface="ＭＳ Ｐゴシック" charset="0"/>
              </a:defRPr>
            </a:lvl9pPr>
          </a:lstStyle>
          <a:p>
            <a:pPr defTabSz="342900" eaLnBrk="1" hangingPunct="1"/>
            <a:r>
              <a:rPr lang="en-US" sz="3000" b="0" dirty="0">
                <a:solidFill>
                  <a:srgbClr val="FFFF00"/>
                </a:solidFill>
                <a:latin typeface="Tw Cen MT" panose="020B0602020104020603"/>
              </a:rPr>
              <a:t>Feb 1 (9,000 BC)</a:t>
            </a:r>
          </a:p>
        </p:txBody>
      </p:sp>
      <p:sp>
        <p:nvSpPr>
          <p:cNvPr id="292867" name="Rectangle 3"/>
          <p:cNvSpPr>
            <a:spLocks noChangeArrowheads="1"/>
          </p:cNvSpPr>
          <p:nvPr/>
        </p:nvSpPr>
        <p:spPr bwMode="auto">
          <a:xfrm>
            <a:off x="400050" y="5801916"/>
            <a:ext cx="211455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42900"/>
            <a:r>
              <a:rPr lang="en-US" sz="750">
                <a:solidFill>
                  <a:prstClr val="white"/>
                </a:solidFill>
                <a:latin typeface="Tw Cen MT" panose="020B0602020104020603"/>
              </a:rPr>
              <a:t>http://geo.msu.edu/extra/geogmich/index.html</a:t>
            </a:r>
          </a:p>
        </p:txBody>
      </p:sp>
      <p:pic>
        <p:nvPicPr>
          <p:cNvPr id="2050"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20316" y="1867477"/>
            <a:ext cx="6055519" cy="3934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51" y="2518997"/>
            <a:ext cx="2444259" cy="1246495"/>
          </a:xfrm>
          <a:prstGeom prst="rect">
            <a:avLst/>
          </a:prstGeom>
          <a:noFill/>
        </p:spPr>
        <p:txBody>
          <a:bodyPr wrap="none" rtlCol="0">
            <a:spAutoFit/>
          </a:bodyPr>
          <a:lstStyle/>
          <a:p>
            <a:pPr defTabSz="342900"/>
            <a:r>
              <a:rPr lang="en-US" sz="1500" dirty="0">
                <a:solidFill>
                  <a:prstClr val="white"/>
                </a:solidFill>
                <a:latin typeface="Tw Cen MT" panose="020B0602020104020603"/>
              </a:rPr>
              <a:t>Most Pleistocene Megafauna </a:t>
            </a:r>
          </a:p>
          <a:p>
            <a:pPr defTabSz="342900"/>
            <a:r>
              <a:rPr lang="en-US" sz="1500" dirty="0">
                <a:solidFill>
                  <a:prstClr val="white"/>
                </a:solidFill>
                <a:latin typeface="Tw Cen MT" panose="020B0602020104020603"/>
              </a:rPr>
              <a:t>extinct, Paleo Indians present,</a:t>
            </a:r>
          </a:p>
          <a:p>
            <a:pPr defTabSz="342900"/>
            <a:r>
              <a:rPr lang="en-US" sz="1500" dirty="0">
                <a:solidFill>
                  <a:prstClr val="white"/>
                </a:solidFill>
                <a:latin typeface="Tw Cen MT" panose="020B0602020104020603"/>
              </a:rPr>
              <a:t>having migrated into the </a:t>
            </a:r>
          </a:p>
          <a:p>
            <a:pPr defTabSz="342900"/>
            <a:r>
              <a:rPr lang="en-US" sz="1500" dirty="0">
                <a:solidFill>
                  <a:prstClr val="white"/>
                </a:solidFill>
                <a:latin typeface="Tw Cen MT" panose="020B0602020104020603"/>
              </a:rPr>
              <a:t>continent across the Bering </a:t>
            </a:r>
          </a:p>
          <a:p>
            <a:pPr defTabSz="342900"/>
            <a:r>
              <a:rPr lang="en-US" sz="1500" dirty="0">
                <a:solidFill>
                  <a:prstClr val="white"/>
                </a:solidFill>
                <a:latin typeface="Tw Cen MT" panose="020B0602020104020603"/>
              </a:rPr>
              <a:t>Straits around 14,000 BC</a:t>
            </a:r>
          </a:p>
        </p:txBody>
      </p:sp>
    </p:spTree>
    <p:extLst>
      <p:ext uri="{BB962C8B-B14F-4D97-AF65-F5344CB8AC3E}">
        <p14:creationId xmlns:p14="http://schemas.microsoft.com/office/powerpoint/2010/main" val="1029483725"/>
      </p:ext>
    </p:extLst>
  </p:cSld>
  <p:clrMapOvr>
    <a:masterClrMapping/>
  </p:clrMapOvr>
  <mc:AlternateContent xmlns:mc="http://schemas.openxmlformats.org/markup-compatibility/2006" xmlns:p14="http://schemas.microsoft.com/office/powerpoint/2010/main">
    <mc:Choice Requires="p14">
      <p:transition spd="slow" p14:dur="2000" advTm="23593"/>
    </mc:Choice>
    <mc:Fallback xmlns="">
      <p:transition spd="slow" advTm="23593"/>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a:xfrm>
            <a:off x="0" y="726282"/>
            <a:ext cx="5829300" cy="1102519"/>
          </a:xfrm>
        </p:spPr>
        <p:txBody>
          <a:bodyPr/>
          <a:lstStyle/>
          <a:p>
            <a:pPr>
              <a:defRPr/>
            </a:pPr>
            <a:r>
              <a:rPr dirty="0">
                <a:solidFill>
                  <a:srgbClr val="FFFF00"/>
                </a:solidFill>
                <a:ea typeface="ＭＳ Ｐゴシック" pitchFamily="34" charset="-128"/>
              </a:rPr>
              <a:t>Natural Rainwater Processing</a:t>
            </a:r>
          </a:p>
        </p:txBody>
      </p:sp>
      <p:sp>
        <p:nvSpPr>
          <p:cNvPr id="14338" name="Subtitle 2"/>
          <p:cNvSpPr>
            <a:spLocks noGrp="1"/>
          </p:cNvSpPr>
          <p:nvPr>
            <p:ph type="subTitle" idx="4294967295"/>
          </p:nvPr>
        </p:nvSpPr>
        <p:spPr>
          <a:xfrm>
            <a:off x="0" y="1909763"/>
            <a:ext cx="5943600" cy="3829050"/>
          </a:xfrm>
        </p:spPr>
        <p:txBody>
          <a:bodyPr>
            <a:normAutofit lnSpcReduction="10000"/>
          </a:bodyPr>
          <a:lstStyle/>
          <a:p>
            <a:pPr marL="342900" indent="-342900">
              <a:buFont typeface="Arial" charset="0"/>
              <a:buChar char="•"/>
              <a:defRPr/>
            </a:pPr>
            <a:r>
              <a:rPr lang="en-US" sz="2700" dirty="0">
                <a:solidFill>
                  <a:schemeClr val="accent1">
                    <a:lumMod val="20000"/>
                    <a:lumOff val="80000"/>
                  </a:schemeClr>
                </a:solidFill>
                <a:ea typeface="ＭＳ Ｐゴシック" pitchFamily="34" charset="-128"/>
              </a:rPr>
              <a:t>Interception</a:t>
            </a:r>
          </a:p>
          <a:p>
            <a:pPr marL="342900" indent="-342900">
              <a:buFont typeface="Arial" charset="0"/>
              <a:buChar char="•"/>
              <a:defRPr/>
            </a:pPr>
            <a:r>
              <a:rPr lang="en-US" sz="2700" dirty="0">
                <a:solidFill>
                  <a:schemeClr val="accent1">
                    <a:lumMod val="20000"/>
                    <a:lumOff val="80000"/>
                  </a:schemeClr>
                </a:solidFill>
                <a:ea typeface="ＭＳ Ｐゴシック" pitchFamily="34" charset="-128"/>
              </a:rPr>
              <a:t>Evaporation</a:t>
            </a:r>
          </a:p>
          <a:p>
            <a:pPr marL="342900" indent="-342900">
              <a:buFont typeface="Arial" charset="0"/>
              <a:buChar char="•"/>
              <a:defRPr/>
            </a:pPr>
            <a:r>
              <a:rPr lang="en-US" sz="2700" dirty="0">
                <a:solidFill>
                  <a:schemeClr val="accent1">
                    <a:lumMod val="20000"/>
                    <a:lumOff val="80000"/>
                  </a:schemeClr>
                </a:solidFill>
                <a:ea typeface="ＭＳ Ｐゴシック" pitchFamily="34" charset="-128"/>
              </a:rPr>
              <a:t>Infiltration</a:t>
            </a:r>
          </a:p>
          <a:p>
            <a:pPr marL="342900" indent="-342900">
              <a:buFont typeface="Arial" charset="0"/>
              <a:buChar char="•"/>
              <a:defRPr/>
            </a:pPr>
            <a:r>
              <a:rPr lang="en-US" sz="2700" dirty="0">
                <a:solidFill>
                  <a:schemeClr val="accent1">
                    <a:lumMod val="20000"/>
                    <a:lumOff val="80000"/>
                  </a:schemeClr>
                </a:solidFill>
                <a:ea typeface="ＭＳ Ｐゴシック" pitchFamily="34" charset="-128"/>
              </a:rPr>
              <a:t>Transpiration </a:t>
            </a:r>
          </a:p>
          <a:p>
            <a:pPr marL="342900" indent="-342900">
              <a:buFont typeface="Arial" charset="0"/>
              <a:buChar char="•"/>
              <a:defRPr/>
            </a:pPr>
            <a:r>
              <a:rPr lang="en-US" sz="2700" dirty="0">
                <a:solidFill>
                  <a:schemeClr val="accent1">
                    <a:lumMod val="20000"/>
                    <a:lumOff val="80000"/>
                  </a:schemeClr>
                </a:solidFill>
                <a:ea typeface="ＭＳ Ｐゴシック" pitchFamily="34" charset="-128"/>
              </a:rPr>
              <a:t>Groundwater storage</a:t>
            </a:r>
          </a:p>
          <a:p>
            <a:pPr marL="342900" indent="-342900">
              <a:buFont typeface="Arial" charset="0"/>
              <a:buChar char="•"/>
              <a:defRPr/>
            </a:pPr>
            <a:r>
              <a:rPr lang="en-US" sz="2700" dirty="0">
                <a:solidFill>
                  <a:schemeClr val="accent1">
                    <a:lumMod val="20000"/>
                    <a:lumOff val="80000"/>
                  </a:schemeClr>
                </a:solidFill>
                <a:ea typeface="ＭＳ Ｐゴシック" pitchFamily="34" charset="-128"/>
              </a:rPr>
              <a:t>Groundwater discharge</a:t>
            </a:r>
          </a:p>
          <a:p>
            <a:pPr marL="342900" indent="-342900">
              <a:buFont typeface="Arial" charset="0"/>
              <a:buChar char="•"/>
              <a:defRPr/>
            </a:pPr>
            <a:r>
              <a:rPr lang="en-US" sz="1200" dirty="0">
                <a:ea typeface="ＭＳ Ｐゴシック" pitchFamily="34" charset="-128"/>
              </a:rPr>
              <a:t>(surface runoff)</a:t>
            </a:r>
            <a:endParaRPr lang="en-US" sz="1200" dirty="0">
              <a:solidFill>
                <a:schemeClr val="bg1"/>
              </a:solidFill>
              <a:ea typeface="ＭＳ Ｐゴシック" pitchFamily="34" charset="-128"/>
            </a:endParaRPr>
          </a:p>
        </p:txBody>
      </p:sp>
      <p:pic>
        <p:nvPicPr>
          <p:cNvPr id="10243" name="Picture 5" descr="http://tips.woodlandtree.com/images/transpiration.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714500"/>
            <a:ext cx="32004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76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500"/>
                                        <p:tgtEl>
                                          <p:spTgt spid="14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xEl>
                                              <p:pRg st="1" end="1"/>
                                            </p:txEl>
                                          </p:spTgt>
                                        </p:tgtEl>
                                        <p:attrNameLst>
                                          <p:attrName>style.visibility</p:attrName>
                                        </p:attrNameLst>
                                      </p:cBhvr>
                                      <p:to>
                                        <p:strVal val="visible"/>
                                      </p:to>
                                    </p:set>
                                    <p:animEffect transition="in" filter="fade">
                                      <p:cBhvr>
                                        <p:cTn id="12" dur="500"/>
                                        <p:tgtEl>
                                          <p:spTgt spid="143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38">
                                            <p:txEl>
                                              <p:pRg st="2" end="2"/>
                                            </p:txEl>
                                          </p:spTgt>
                                        </p:tgtEl>
                                        <p:attrNameLst>
                                          <p:attrName>style.visibility</p:attrName>
                                        </p:attrNameLst>
                                      </p:cBhvr>
                                      <p:to>
                                        <p:strVal val="visible"/>
                                      </p:to>
                                    </p:set>
                                    <p:animEffect transition="in" filter="fade">
                                      <p:cBhvr>
                                        <p:cTn id="17" dur="500"/>
                                        <p:tgtEl>
                                          <p:spTgt spid="1433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38">
                                            <p:txEl>
                                              <p:pRg st="3" end="3"/>
                                            </p:txEl>
                                          </p:spTgt>
                                        </p:tgtEl>
                                        <p:attrNameLst>
                                          <p:attrName>style.visibility</p:attrName>
                                        </p:attrNameLst>
                                      </p:cBhvr>
                                      <p:to>
                                        <p:strVal val="visible"/>
                                      </p:to>
                                    </p:set>
                                    <p:animEffect transition="in" filter="fade">
                                      <p:cBhvr>
                                        <p:cTn id="22" dur="500"/>
                                        <p:tgtEl>
                                          <p:spTgt spid="1433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338">
                                            <p:txEl>
                                              <p:pRg st="4" end="4"/>
                                            </p:txEl>
                                          </p:spTgt>
                                        </p:tgtEl>
                                        <p:attrNameLst>
                                          <p:attrName>style.visibility</p:attrName>
                                        </p:attrNameLst>
                                      </p:cBhvr>
                                      <p:to>
                                        <p:strVal val="visible"/>
                                      </p:to>
                                    </p:set>
                                    <p:animEffect transition="in" filter="fade">
                                      <p:cBhvr>
                                        <p:cTn id="27" dur="500"/>
                                        <p:tgtEl>
                                          <p:spTgt spid="1433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338">
                                            <p:txEl>
                                              <p:pRg st="5" end="5"/>
                                            </p:txEl>
                                          </p:spTgt>
                                        </p:tgtEl>
                                        <p:attrNameLst>
                                          <p:attrName>style.visibility</p:attrName>
                                        </p:attrNameLst>
                                      </p:cBhvr>
                                      <p:to>
                                        <p:strVal val="visible"/>
                                      </p:to>
                                    </p:set>
                                    <p:animEffect transition="in" filter="fade">
                                      <p:cBhvr>
                                        <p:cTn id="32" dur="500"/>
                                        <p:tgtEl>
                                          <p:spTgt spid="1433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338">
                                            <p:txEl>
                                              <p:pRg st="6" end="6"/>
                                            </p:txEl>
                                          </p:spTgt>
                                        </p:tgtEl>
                                        <p:attrNameLst>
                                          <p:attrName>style.visibility</p:attrName>
                                        </p:attrNameLst>
                                      </p:cBhvr>
                                      <p:to>
                                        <p:strVal val="visible"/>
                                      </p:to>
                                    </p:set>
                                    <p:animEffect transition="in" filter="fade">
                                      <p:cBhvr>
                                        <p:cTn id="37" dur="500"/>
                                        <p:tgtEl>
                                          <p:spTgt spid="143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07" y="999669"/>
            <a:ext cx="7773338" cy="1197133"/>
          </a:xfrm>
        </p:spPr>
        <p:txBody>
          <a:bodyPr/>
          <a:lstStyle/>
          <a:p>
            <a:r>
              <a:rPr lang="en-US" dirty="0">
                <a:solidFill>
                  <a:srgbClr val="FFFF00"/>
                </a:solidFill>
                <a:latin typeface="+mn-lt"/>
              </a:rPr>
              <a:t> </a:t>
            </a:r>
          </a:p>
        </p:txBody>
      </p:sp>
      <p:pic>
        <p:nvPicPr>
          <p:cNvPr id="3" name="Picture 2"/>
          <p:cNvPicPr>
            <a:picLocks noChangeAspect="1"/>
          </p:cNvPicPr>
          <p:nvPr/>
        </p:nvPicPr>
        <p:blipFill>
          <a:blip r:embed="rId2"/>
          <a:stretch>
            <a:fillRect/>
          </a:stretch>
        </p:blipFill>
        <p:spPr>
          <a:xfrm>
            <a:off x="2972990" y="2160270"/>
            <a:ext cx="5765728" cy="3274934"/>
          </a:xfrm>
          <a:prstGeom prst="rect">
            <a:avLst/>
          </a:prstGeom>
        </p:spPr>
      </p:pic>
      <p:sp>
        <p:nvSpPr>
          <p:cNvPr id="4" name="Rectangle 3"/>
          <p:cNvSpPr/>
          <p:nvPr/>
        </p:nvSpPr>
        <p:spPr>
          <a:xfrm>
            <a:off x="2552105" y="1332778"/>
            <a:ext cx="3868340" cy="553998"/>
          </a:xfrm>
          <a:prstGeom prst="rect">
            <a:avLst/>
          </a:prstGeom>
        </p:spPr>
        <p:txBody>
          <a:bodyPr wrap="square">
            <a:spAutoFit/>
          </a:bodyPr>
          <a:lstStyle/>
          <a:p>
            <a:pPr defTabSz="342900"/>
            <a:r>
              <a:rPr lang="en-US" sz="3000" dirty="0">
                <a:solidFill>
                  <a:srgbClr val="FFFF00"/>
                </a:solidFill>
                <a:latin typeface="Tw Cen MT" panose="020B0602020104020603"/>
              </a:rPr>
              <a:t>March 1 (8,000 BC)</a:t>
            </a:r>
          </a:p>
        </p:txBody>
      </p:sp>
      <p:sp>
        <p:nvSpPr>
          <p:cNvPr id="5" name="TextBox 4"/>
          <p:cNvSpPr txBox="1"/>
          <p:nvPr/>
        </p:nvSpPr>
        <p:spPr>
          <a:xfrm>
            <a:off x="599606" y="2730104"/>
            <a:ext cx="1907638" cy="715581"/>
          </a:xfrm>
          <a:prstGeom prst="rect">
            <a:avLst/>
          </a:prstGeom>
          <a:noFill/>
        </p:spPr>
        <p:txBody>
          <a:bodyPr wrap="none" rtlCol="0">
            <a:spAutoFit/>
          </a:bodyPr>
          <a:lstStyle/>
          <a:p>
            <a:pPr defTabSz="342900"/>
            <a:r>
              <a:rPr lang="en-US" sz="1350" dirty="0">
                <a:solidFill>
                  <a:prstClr val="white"/>
                </a:solidFill>
                <a:latin typeface="Tw Cen MT" panose="020B0602020104020603"/>
              </a:rPr>
              <a:t>Early Archaic Period </a:t>
            </a:r>
          </a:p>
          <a:p>
            <a:pPr defTabSz="342900"/>
            <a:r>
              <a:rPr lang="en-US" sz="1350" dirty="0">
                <a:solidFill>
                  <a:prstClr val="white"/>
                </a:solidFill>
                <a:latin typeface="Tw Cen MT" panose="020B0602020104020603"/>
              </a:rPr>
              <a:t>Hunter/Gatherer Groups</a:t>
            </a:r>
          </a:p>
          <a:p>
            <a:pPr defTabSz="342900"/>
            <a:r>
              <a:rPr lang="en-US" sz="1350" dirty="0">
                <a:solidFill>
                  <a:prstClr val="white"/>
                </a:solidFill>
                <a:latin typeface="Tw Cen MT" panose="020B0602020104020603"/>
              </a:rPr>
              <a:t>Clovis Points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680" y="3840064"/>
            <a:ext cx="2676525" cy="2160686"/>
          </a:xfrm>
          <a:prstGeom prst="rect">
            <a:avLst/>
          </a:prstGeom>
        </p:spPr>
      </p:pic>
    </p:spTree>
    <p:extLst>
      <p:ext uri="{BB962C8B-B14F-4D97-AF65-F5344CB8AC3E}">
        <p14:creationId xmlns:p14="http://schemas.microsoft.com/office/powerpoint/2010/main" val="120749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1146" y="139095"/>
            <a:ext cx="7477125" cy="5010150"/>
          </a:xfrm>
          <a:prstGeom prst="rect">
            <a:avLst/>
          </a:prstGeom>
        </p:spPr>
      </p:pic>
      <p:sp>
        <p:nvSpPr>
          <p:cNvPr id="3" name="Rectangle 2"/>
          <p:cNvSpPr/>
          <p:nvPr/>
        </p:nvSpPr>
        <p:spPr>
          <a:xfrm>
            <a:off x="2355273" y="5149245"/>
            <a:ext cx="4572000" cy="1569660"/>
          </a:xfrm>
          <a:prstGeom prst="rect">
            <a:avLst/>
          </a:prstGeom>
        </p:spPr>
        <p:txBody>
          <a:bodyPr>
            <a:spAutoFit/>
          </a:bodyPr>
          <a:lstStyle/>
          <a:p>
            <a:r>
              <a:rPr lang="en-US" sz="2400" dirty="0"/>
              <a:t>Plaster Creek Stewards</a:t>
            </a:r>
          </a:p>
          <a:p>
            <a:endParaRPr lang="en-US" dirty="0"/>
          </a:p>
          <a:p>
            <a:r>
              <a:rPr lang="en-US" dirty="0"/>
              <a:t>Gail Heffner</a:t>
            </a:r>
          </a:p>
          <a:p>
            <a:r>
              <a:rPr lang="en-US" dirty="0"/>
              <a:t>Dave Warners</a:t>
            </a:r>
          </a:p>
          <a:p>
            <a:r>
              <a:rPr lang="en-US" dirty="0"/>
              <a:t>Julie Wildschut</a:t>
            </a:r>
          </a:p>
        </p:txBody>
      </p:sp>
    </p:spTree>
    <p:extLst>
      <p:ext uri="{BB962C8B-B14F-4D97-AF65-F5344CB8AC3E}">
        <p14:creationId xmlns:p14="http://schemas.microsoft.com/office/powerpoint/2010/main" val="235006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57250"/>
            <a:ext cx="7773338" cy="1197133"/>
          </a:xfrm>
        </p:spPr>
        <p:txBody>
          <a:bodyPr/>
          <a:lstStyle/>
          <a:p>
            <a:r>
              <a:rPr lang="en-US" cap="none" dirty="0">
                <a:solidFill>
                  <a:srgbClr val="FFFF00"/>
                </a:solidFill>
                <a:effectLst/>
              </a:rPr>
              <a:t>May 1 (6000 BC)</a:t>
            </a:r>
            <a:endParaRPr lang="en-US" dirty="0"/>
          </a:p>
        </p:txBody>
      </p:sp>
      <p:pic>
        <p:nvPicPr>
          <p:cNvPr id="1026" name="Picture 2" descr="Image result for Middle Archaic Period Imag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37115" y="1863229"/>
            <a:ext cx="5042603" cy="3558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1885" y="3228159"/>
            <a:ext cx="2439386" cy="1015663"/>
          </a:xfrm>
          <a:prstGeom prst="rect">
            <a:avLst/>
          </a:prstGeom>
          <a:noFill/>
        </p:spPr>
        <p:txBody>
          <a:bodyPr wrap="none" rtlCol="0">
            <a:spAutoFit/>
          </a:bodyPr>
          <a:lstStyle/>
          <a:p>
            <a:pPr defTabSz="342900"/>
            <a:r>
              <a:rPr lang="en-US" sz="1500" dirty="0">
                <a:solidFill>
                  <a:prstClr val="white"/>
                </a:solidFill>
                <a:latin typeface="Tw Cen MT" panose="020B0602020104020603"/>
              </a:rPr>
              <a:t>Middle archaic period </a:t>
            </a:r>
          </a:p>
          <a:p>
            <a:pPr defTabSz="342900"/>
            <a:r>
              <a:rPr lang="en-US" sz="1500" dirty="0">
                <a:solidFill>
                  <a:prstClr val="white"/>
                </a:solidFill>
                <a:latin typeface="Tw Cen MT" panose="020B0602020104020603"/>
              </a:rPr>
              <a:t>Beginning of </a:t>
            </a:r>
            <a:r>
              <a:rPr lang="en-US" sz="1500" b="1" dirty="0">
                <a:solidFill>
                  <a:srgbClr val="FFFF00"/>
                </a:solidFill>
                <a:latin typeface="Tw Cen MT" panose="020B0602020104020603"/>
              </a:rPr>
              <a:t>small alliances </a:t>
            </a:r>
          </a:p>
          <a:p>
            <a:pPr defTabSz="342900"/>
            <a:r>
              <a:rPr lang="en-US" sz="1500" b="1" dirty="0">
                <a:solidFill>
                  <a:srgbClr val="FFFF00"/>
                </a:solidFill>
                <a:latin typeface="Tw Cen MT" panose="020B0602020104020603"/>
              </a:rPr>
              <a:t>and villages</a:t>
            </a:r>
            <a:br>
              <a:rPr lang="en-US" sz="1500" b="1" dirty="0">
                <a:solidFill>
                  <a:srgbClr val="FFFF00"/>
                </a:solidFill>
                <a:latin typeface="Tw Cen MT" panose="020B0602020104020603"/>
              </a:rPr>
            </a:br>
            <a:endParaRPr lang="en-US" sz="1500" dirty="0">
              <a:solidFill>
                <a:prstClr val="white"/>
              </a:solidFill>
              <a:latin typeface="Tw Cen MT" panose="020B0602020104020603"/>
            </a:endParaRPr>
          </a:p>
        </p:txBody>
      </p:sp>
    </p:spTree>
    <p:extLst>
      <p:ext uri="{BB962C8B-B14F-4D97-AF65-F5344CB8AC3E}">
        <p14:creationId xmlns:p14="http://schemas.microsoft.com/office/powerpoint/2010/main" val="387928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128" y="857250"/>
            <a:ext cx="4174052" cy="799944"/>
          </a:xfrm>
        </p:spPr>
        <p:txBody>
          <a:bodyPr/>
          <a:lstStyle/>
          <a:p>
            <a:r>
              <a:rPr lang="en-US" cap="none" dirty="0">
                <a:solidFill>
                  <a:srgbClr val="FFFF00"/>
                </a:solidFill>
                <a:effectLst/>
              </a:rPr>
              <a:t>Aug 1 (3000 BC)</a:t>
            </a:r>
            <a:endParaRPr lang="en-US" dirty="0"/>
          </a:p>
        </p:txBody>
      </p:sp>
      <p:pic>
        <p:nvPicPr>
          <p:cNvPr id="2050" name="Picture 2" descr="Related imag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63540" y="3571709"/>
            <a:ext cx="1964531" cy="2101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5498" y="4740018"/>
            <a:ext cx="1592615" cy="715581"/>
          </a:xfrm>
          <a:prstGeom prst="rect">
            <a:avLst/>
          </a:prstGeom>
          <a:noFill/>
        </p:spPr>
        <p:txBody>
          <a:bodyPr wrap="none" rtlCol="0">
            <a:spAutoFit/>
          </a:bodyPr>
          <a:lstStyle/>
          <a:p>
            <a:pPr defTabSz="342900"/>
            <a:r>
              <a:rPr lang="en-US" sz="1350" dirty="0">
                <a:solidFill>
                  <a:prstClr val="white"/>
                </a:solidFill>
                <a:latin typeface="Tw Cen MT" panose="020B0602020104020603"/>
              </a:rPr>
              <a:t>Late archaic period </a:t>
            </a:r>
          </a:p>
          <a:p>
            <a:pPr defTabSz="342900"/>
            <a:r>
              <a:rPr lang="en-US" sz="1350" dirty="0">
                <a:solidFill>
                  <a:prstClr val="white"/>
                </a:solidFill>
                <a:latin typeface="Tw Cen MT" panose="020B0602020104020603"/>
              </a:rPr>
              <a:t>Early agriculture, </a:t>
            </a:r>
          </a:p>
          <a:p>
            <a:pPr defTabSz="342900"/>
            <a:r>
              <a:rPr lang="en-US" sz="1350" dirty="0">
                <a:solidFill>
                  <a:prstClr val="white"/>
                </a:solidFill>
                <a:latin typeface="Tw Cen MT" panose="020B0602020104020603"/>
              </a:rPr>
              <a:t>Seasonal nomadism</a:t>
            </a:r>
          </a:p>
        </p:txBody>
      </p:sp>
      <p:pic>
        <p:nvPicPr>
          <p:cNvPr id="2052" name="Picture 4"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50652"/>
            <a:ext cx="428625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Late Archaic Period Arrowhead Imag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7128" y="881576"/>
            <a:ext cx="3942127" cy="262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833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891" y="947158"/>
            <a:ext cx="7773338" cy="1197133"/>
          </a:xfrm>
        </p:spPr>
        <p:txBody>
          <a:bodyPr>
            <a:normAutofit/>
          </a:bodyPr>
          <a:lstStyle/>
          <a:p>
            <a:pPr>
              <a:lnSpc>
                <a:spcPct val="100000"/>
              </a:lnSpc>
            </a:pPr>
            <a:r>
              <a:rPr lang="en-US" cap="none" dirty="0">
                <a:solidFill>
                  <a:srgbClr val="FFFF00"/>
                </a:solidFill>
                <a:effectLst/>
              </a:rPr>
              <a:t>Nov 1 (10BC)</a:t>
            </a:r>
            <a:endParaRPr lang="en-US" dirty="0"/>
          </a:p>
        </p:txBody>
      </p:sp>
      <p:pic>
        <p:nvPicPr>
          <p:cNvPr id="3074"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059" y="2004122"/>
            <a:ext cx="3625827" cy="3407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6207" y="5388833"/>
            <a:ext cx="6098144" cy="715581"/>
          </a:xfrm>
          <a:prstGeom prst="rect">
            <a:avLst/>
          </a:prstGeom>
          <a:noFill/>
        </p:spPr>
        <p:txBody>
          <a:bodyPr wrap="none" rtlCol="0">
            <a:spAutoFit/>
          </a:bodyPr>
          <a:lstStyle/>
          <a:p>
            <a:pPr defTabSz="342900"/>
            <a:r>
              <a:rPr lang="en-US" sz="1350" dirty="0">
                <a:solidFill>
                  <a:prstClr val="white"/>
                </a:solidFill>
                <a:latin typeface="Tw Cen MT" panose="020B0602020104020603"/>
              </a:rPr>
              <a:t>Middle woodland period; </a:t>
            </a:r>
            <a:r>
              <a:rPr lang="en-US" sz="1350" b="1" dirty="0">
                <a:solidFill>
                  <a:srgbClr val="FFFF00"/>
                </a:solidFill>
                <a:latin typeface="Tw Cen MT" panose="020B0602020104020603"/>
              </a:rPr>
              <a:t>Hopewell people </a:t>
            </a:r>
            <a:r>
              <a:rPr lang="en-US" sz="1350" dirty="0">
                <a:solidFill>
                  <a:prstClr val="white"/>
                </a:solidFill>
                <a:latin typeface="Tw Cen MT" panose="020B0602020104020603"/>
              </a:rPr>
              <a:t>constructed Norton Mounds (still present) </a:t>
            </a:r>
            <a:br>
              <a:rPr lang="en-US" sz="1350" dirty="0">
                <a:solidFill>
                  <a:prstClr val="white"/>
                </a:solidFill>
                <a:latin typeface="Tw Cen MT" panose="020B0602020104020603"/>
              </a:rPr>
            </a:br>
            <a:r>
              <a:rPr lang="en-US" sz="1350" dirty="0">
                <a:solidFill>
                  <a:prstClr val="white"/>
                </a:solidFill>
                <a:latin typeface="Tw Cen MT" panose="020B0602020104020603"/>
              </a:rPr>
              <a:t>		and Converse Mounds (lost during construction of Grand Rapids)</a:t>
            </a:r>
            <a:br>
              <a:rPr lang="en-US" sz="1350" dirty="0">
                <a:solidFill>
                  <a:prstClr val="white"/>
                </a:solidFill>
                <a:latin typeface="Tw Cen MT" panose="020B0602020104020603"/>
              </a:rPr>
            </a:br>
            <a:endParaRPr lang="en-US" sz="1350" dirty="0">
              <a:solidFill>
                <a:prstClr val="white"/>
              </a:solidFill>
              <a:latin typeface="Tw Cen MT" panose="020B0602020104020603"/>
            </a:endParaRPr>
          </a:p>
        </p:txBody>
      </p:sp>
      <p:pic>
        <p:nvPicPr>
          <p:cNvPr id="3076" name="Picture 4" descr="Image result for Hopewell People Norton Mounds Imag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6474" y="968929"/>
            <a:ext cx="1921805" cy="14413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grandrapidscemeteries.files.wordpress.com/2014/07/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20886" y="2452343"/>
            <a:ext cx="5143500" cy="28503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opewell People Norton Mounds Imag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7600" y="4490623"/>
            <a:ext cx="1676400" cy="151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3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46" y="961910"/>
            <a:ext cx="7773338" cy="1197133"/>
          </a:xfrm>
        </p:spPr>
        <p:txBody>
          <a:bodyPr>
            <a:normAutofit/>
          </a:bodyPr>
          <a:lstStyle/>
          <a:p>
            <a:pPr>
              <a:lnSpc>
                <a:spcPct val="100000"/>
              </a:lnSpc>
            </a:pPr>
            <a:r>
              <a:rPr lang="en-US" cap="none" dirty="0">
                <a:solidFill>
                  <a:srgbClr val="FFFF00"/>
                </a:solidFill>
                <a:effectLst/>
              </a:rPr>
              <a:t> Nov 25 (AD 700) </a:t>
            </a:r>
            <a:endParaRPr lang="en-US" dirty="0"/>
          </a:p>
        </p:txBody>
      </p:sp>
      <p:sp>
        <p:nvSpPr>
          <p:cNvPr id="3" name="TextBox 2"/>
          <p:cNvSpPr txBox="1"/>
          <p:nvPr/>
        </p:nvSpPr>
        <p:spPr>
          <a:xfrm>
            <a:off x="617424" y="5131148"/>
            <a:ext cx="6355009" cy="715581"/>
          </a:xfrm>
          <a:prstGeom prst="rect">
            <a:avLst/>
          </a:prstGeom>
          <a:noFill/>
        </p:spPr>
        <p:txBody>
          <a:bodyPr wrap="none" rtlCol="0">
            <a:spAutoFit/>
          </a:bodyPr>
          <a:lstStyle/>
          <a:p>
            <a:pPr defTabSz="342900"/>
            <a:r>
              <a:rPr lang="en-US" sz="1350" b="1" dirty="0" err="1">
                <a:solidFill>
                  <a:srgbClr val="FFFF00"/>
                </a:solidFill>
                <a:latin typeface="Tw Cen MT" panose="020B0602020104020603"/>
              </a:rPr>
              <a:t>Odaawaa</a:t>
            </a:r>
            <a:r>
              <a:rPr lang="en-US" sz="1350" b="1" dirty="0">
                <a:solidFill>
                  <a:srgbClr val="FFFF00"/>
                </a:solidFill>
                <a:latin typeface="Tw Cen MT" panose="020B0602020104020603"/>
              </a:rPr>
              <a:t> people </a:t>
            </a:r>
            <a:r>
              <a:rPr lang="en-US" sz="1350" dirty="0">
                <a:solidFill>
                  <a:prstClr val="white"/>
                </a:solidFill>
                <a:latin typeface="Tw Cen MT" panose="020B0602020104020603"/>
              </a:rPr>
              <a:t>cultivated maize, beans, and squash; formed decorative pottery;</a:t>
            </a:r>
            <a:br>
              <a:rPr lang="en-US" sz="1350" dirty="0">
                <a:solidFill>
                  <a:prstClr val="white"/>
                </a:solidFill>
                <a:latin typeface="Tw Cen MT" panose="020B0602020104020603"/>
              </a:rPr>
            </a:br>
            <a:r>
              <a:rPr lang="en-US" sz="1350" dirty="0">
                <a:solidFill>
                  <a:prstClr val="white"/>
                </a:solidFill>
                <a:latin typeface="Tw Cen MT" panose="020B0602020104020603"/>
              </a:rPr>
              <a:t>	lived in large villages; Plaster Creek known as </a:t>
            </a:r>
            <a:r>
              <a:rPr lang="en-US" sz="1350" b="1" dirty="0" err="1">
                <a:solidFill>
                  <a:srgbClr val="FFFF00"/>
                </a:solidFill>
                <a:latin typeface="Tw Cen MT" panose="020B0602020104020603"/>
              </a:rPr>
              <a:t>Kee</a:t>
            </a:r>
            <a:r>
              <a:rPr lang="en-US" sz="1350" b="1" dirty="0">
                <a:solidFill>
                  <a:srgbClr val="FFFF00"/>
                </a:solidFill>
                <a:latin typeface="Tw Cen MT" panose="020B0602020104020603"/>
              </a:rPr>
              <a:t>-No-Shay</a:t>
            </a:r>
            <a:r>
              <a:rPr lang="en-US" sz="1350" dirty="0">
                <a:solidFill>
                  <a:prstClr val="white"/>
                </a:solidFill>
                <a:latin typeface="Tw Cen MT" panose="020B0602020104020603"/>
              </a:rPr>
              <a:t> (‘water of the walleye’)</a:t>
            </a:r>
            <a:br>
              <a:rPr lang="en-US" sz="1350" dirty="0">
                <a:solidFill>
                  <a:prstClr val="white"/>
                </a:solidFill>
                <a:latin typeface="Tw Cen MT" panose="020B0602020104020603"/>
              </a:rPr>
            </a:br>
            <a:endParaRPr lang="en-US" sz="1350" dirty="0">
              <a:solidFill>
                <a:prstClr val="white"/>
              </a:solidFill>
              <a:latin typeface="Tw Cen MT" panose="020B0602020104020603"/>
            </a:endParaRPr>
          </a:p>
        </p:txBody>
      </p:sp>
      <p:pic>
        <p:nvPicPr>
          <p:cNvPr id="4098"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4462" y="4137720"/>
            <a:ext cx="1685925" cy="16859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tive Americans: lenape crop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2167" y="1937433"/>
            <a:ext cx="4572000" cy="28646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great council was held near Detroit on 27 April, 1763, when Ottawa Chief Pontiac delivered an oration, in which the wrongs and indignities that the Indians had suffered at the hands of the British were recounted, and their own extermination was prophesied. He also told them of a tradition, click image to read mo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405" y="1412422"/>
            <a:ext cx="2424362" cy="371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3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solidFill>
                  <a:srgbClr val="FFFF00"/>
                </a:solidFill>
                <a:effectLst/>
              </a:rPr>
              <a:t>Dec 20 (AD 1615)</a:t>
            </a:r>
            <a:br>
              <a:rPr lang="en-US" cap="none" dirty="0">
                <a:effectLst/>
              </a:rPr>
            </a:br>
            <a:endParaRPr lang="en-US" dirty="0"/>
          </a:p>
        </p:txBody>
      </p:sp>
      <p:pic>
        <p:nvPicPr>
          <p:cNvPr id="6146" name="Picture 2" descr="Image result for Samuel de Champla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5311" y="2039761"/>
            <a:ext cx="5170714" cy="3960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3273879"/>
            <a:ext cx="1903085" cy="715581"/>
          </a:xfrm>
          <a:prstGeom prst="rect">
            <a:avLst/>
          </a:prstGeom>
          <a:noFill/>
        </p:spPr>
        <p:txBody>
          <a:bodyPr wrap="none" rtlCol="0">
            <a:spAutoFit/>
          </a:bodyPr>
          <a:lstStyle/>
          <a:p>
            <a:pPr defTabSz="342900"/>
            <a:r>
              <a:rPr lang="en-US" sz="1350" dirty="0">
                <a:solidFill>
                  <a:prstClr val="white"/>
                </a:solidFill>
                <a:latin typeface="Tw Cen MT" panose="020B0602020104020603"/>
              </a:rPr>
              <a:t>First French explorer, </a:t>
            </a:r>
          </a:p>
          <a:p>
            <a:pPr defTabSz="342900"/>
            <a:r>
              <a:rPr lang="en-US" sz="1350" b="1" dirty="0">
                <a:solidFill>
                  <a:srgbClr val="FFFF00"/>
                </a:solidFill>
                <a:latin typeface="Tw Cen MT" panose="020B0602020104020603"/>
              </a:rPr>
              <a:t>Samuel de Champlain</a:t>
            </a:r>
            <a:r>
              <a:rPr lang="en-US" sz="1350" dirty="0">
                <a:solidFill>
                  <a:prstClr val="white"/>
                </a:solidFill>
                <a:latin typeface="Tw Cen MT" panose="020B0602020104020603"/>
              </a:rPr>
              <a:t>,  </a:t>
            </a:r>
          </a:p>
          <a:p>
            <a:pPr defTabSz="342900"/>
            <a:r>
              <a:rPr lang="en-US" sz="1350" dirty="0">
                <a:solidFill>
                  <a:prstClr val="white"/>
                </a:solidFill>
                <a:latin typeface="Tw Cen MT" panose="020B0602020104020603"/>
              </a:rPr>
              <a:t>makes brief appearance</a:t>
            </a:r>
          </a:p>
        </p:txBody>
      </p:sp>
    </p:spTree>
    <p:extLst>
      <p:ext uri="{BB962C8B-B14F-4D97-AF65-F5344CB8AC3E}">
        <p14:creationId xmlns:p14="http://schemas.microsoft.com/office/powerpoint/2010/main" val="332217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903" y="857250"/>
            <a:ext cx="7773338" cy="1197133"/>
          </a:xfrm>
        </p:spPr>
        <p:txBody>
          <a:bodyPr>
            <a:normAutofit/>
          </a:bodyPr>
          <a:lstStyle/>
          <a:p>
            <a:r>
              <a:rPr lang="en-US" sz="3000" cap="none" dirty="0">
                <a:solidFill>
                  <a:srgbClr val="FFFF00"/>
                </a:solidFill>
                <a:effectLst/>
              </a:rPr>
              <a:t>Dec 23 (AD 1750)</a:t>
            </a:r>
            <a:endParaRPr lang="en-US" sz="3000" dirty="0"/>
          </a:p>
        </p:txBody>
      </p:sp>
      <p:pic>
        <p:nvPicPr>
          <p:cNvPr id="7170" name="Picture 2" descr="Image result for Spoelhof Center calvin Colle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7147" y="1793422"/>
            <a:ext cx="6456589" cy="48424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2143" y="2707822"/>
            <a:ext cx="1753237" cy="715581"/>
          </a:xfrm>
          <a:prstGeom prst="rect">
            <a:avLst/>
          </a:prstGeom>
          <a:noFill/>
        </p:spPr>
        <p:txBody>
          <a:bodyPr wrap="none" rtlCol="0">
            <a:spAutoFit/>
          </a:bodyPr>
          <a:lstStyle/>
          <a:p>
            <a:pPr defTabSz="342900"/>
            <a:r>
              <a:rPr lang="en-US" sz="1350" dirty="0">
                <a:solidFill>
                  <a:prstClr val="white"/>
                </a:solidFill>
                <a:latin typeface="Tw Cen MT" panose="020B0602020104020603"/>
              </a:rPr>
              <a:t>Oldest living tree on</a:t>
            </a:r>
          </a:p>
          <a:p>
            <a:pPr defTabSz="342900"/>
            <a:r>
              <a:rPr lang="en-US" sz="1350" dirty="0">
                <a:solidFill>
                  <a:prstClr val="white"/>
                </a:solidFill>
                <a:latin typeface="Tw Cen MT" panose="020B0602020104020603"/>
              </a:rPr>
              <a:t>Calvin’s campus began</a:t>
            </a:r>
          </a:p>
          <a:p>
            <a:pPr defTabSz="342900"/>
            <a:r>
              <a:rPr lang="en-US" sz="1350" dirty="0">
                <a:solidFill>
                  <a:prstClr val="white"/>
                </a:solidFill>
                <a:latin typeface="Tw Cen MT" panose="020B0602020104020603"/>
              </a:rPr>
              <a:t>To grow</a:t>
            </a:r>
          </a:p>
        </p:txBody>
      </p:sp>
    </p:spTree>
    <p:extLst>
      <p:ext uri="{BB962C8B-B14F-4D97-AF65-F5344CB8AC3E}">
        <p14:creationId xmlns:p14="http://schemas.microsoft.com/office/powerpoint/2010/main" val="2217015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05796" y="2200901"/>
            <a:ext cx="2756858" cy="1026137"/>
          </a:xfrm>
        </p:spPr>
        <p:txBody>
          <a:bodyPr>
            <a:normAutofit fontScale="85000" lnSpcReduction="20000"/>
          </a:bodyPr>
          <a:lstStyle/>
          <a:p>
            <a:r>
              <a:rPr lang="en-US" cap="none" dirty="0">
                <a:solidFill>
                  <a:schemeClr val="tx1"/>
                </a:solidFill>
                <a:effectLst/>
              </a:rPr>
              <a:t> Early interactions between pioneer missionaries and </a:t>
            </a:r>
            <a:r>
              <a:rPr lang="en-US" cap="none" dirty="0" err="1">
                <a:solidFill>
                  <a:schemeClr val="tx1"/>
                </a:solidFill>
                <a:effectLst/>
              </a:rPr>
              <a:t>Odaawaa</a:t>
            </a:r>
            <a:r>
              <a:rPr lang="en-US" cap="none" dirty="0">
                <a:solidFill>
                  <a:schemeClr val="tx1"/>
                </a:solidFill>
                <a:effectLst/>
              </a:rPr>
              <a:t> </a:t>
            </a:r>
          </a:p>
          <a:p>
            <a:r>
              <a:rPr lang="en-US" b="1" cap="none" dirty="0">
                <a:solidFill>
                  <a:schemeClr val="tx1"/>
                </a:solidFill>
                <a:effectLst/>
              </a:rPr>
              <a:t>(Chief Blackbird)</a:t>
            </a:r>
            <a:br>
              <a:rPr lang="en-US" b="1" cap="none" dirty="0">
                <a:solidFill>
                  <a:schemeClr val="tx1"/>
                </a:solidFill>
                <a:effectLst/>
              </a:rPr>
            </a:br>
            <a:endParaRPr lang="en-US"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319"/>
          <a:stretch/>
        </p:blipFill>
        <p:spPr bwMode="auto">
          <a:xfrm>
            <a:off x="2941028" y="1820008"/>
            <a:ext cx="6079880" cy="4070000"/>
          </a:xfrm>
          <a:prstGeom prst="rect">
            <a:avLst/>
          </a:prstGeom>
          <a:noFill/>
          <a:ln w="9525">
            <a:noFill/>
            <a:miter lim="800000"/>
            <a:headEnd/>
            <a:tailEnd/>
          </a:ln>
        </p:spPr>
      </p:pic>
      <p:sp>
        <p:nvSpPr>
          <p:cNvPr id="5" name="TextBox 4"/>
          <p:cNvSpPr txBox="1"/>
          <p:nvPr/>
        </p:nvSpPr>
        <p:spPr>
          <a:xfrm>
            <a:off x="328457" y="5279782"/>
            <a:ext cx="2612572" cy="507831"/>
          </a:xfrm>
          <a:prstGeom prst="rect">
            <a:avLst/>
          </a:prstGeom>
          <a:noFill/>
        </p:spPr>
        <p:txBody>
          <a:bodyPr wrap="square" rtlCol="0">
            <a:spAutoFit/>
          </a:bodyPr>
          <a:lstStyle/>
          <a:p>
            <a:pPr algn="r" defTabSz="342900" eaLnBrk="0" fontAlgn="base" hangingPunct="0">
              <a:spcBef>
                <a:spcPct val="0"/>
              </a:spcBef>
              <a:spcAft>
                <a:spcPct val="0"/>
              </a:spcAft>
            </a:pPr>
            <a:r>
              <a:rPr lang="en-US" sz="1350" b="1" dirty="0">
                <a:solidFill>
                  <a:srgbClr val="FF0000"/>
                </a:solidFill>
                <a:latin typeface="Arial" charset="0"/>
                <a:ea typeface="ＭＳ Ｐゴシック" pitchFamily="48" charset="-128"/>
              </a:rPr>
              <a:t>Downtown Grand Rapids Early 1800s</a:t>
            </a:r>
          </a:p>
        </p:txBody>
      </p:sp>
      <p:sp>
        <p:nvSpPr>
          <p:cNvPr id="2" name="Title 1"/>
          <p:cNvSpPr>
            <a:spLocks noGrp="1"/>
          </p:cNvSpPr>
          <p:nvPr>
            <p:ph type="title"/>
          </p:nvPr>
        </p:nvSpPr>
        <p:spPr>
          <a:xfrm>
            <a:off x="777650" y="857250"/>
            <a:ext cx="7763814" cy="669390"/>
          </a:xfrm>
        </p:spPr>
        <p:txBody>
          <a:bodyPr>
            <a:normAutofit/>
          </a:bodyPr>
          <a:lstStyle/>
          <a:p>
            <a:pPr lvl="1" algn="ctr" rtl="0">
              <a:lnSpc>
                <a:spcPct val="90000"/>
              </a:lnSpc>
              <a:spcBef>
                <a:spcPct val="0"/>
              </a:spcBef>
            </a:pPr>
            <a:r>
              <a:rPr lang="en-US" sz="3000" dirty="0">
                <a:solidFill>
                  <a:srgbClr val="FFFF00"/>
                </a:solidFill>
              </a:rPr>
              <a:t>Dec 25 (AD 1800)</a:t>
            </a:r>
            <a:endParaRPr lang="en-US" sz="3000" dirty="0">
              <a:solidFill>
                <a:schemeClr val="tx1"/>
              </a:solidFill>
            </a:endParaRPr>
          </a:p>
        </p:txBody>
      </p:sp>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796" y="3351779"/>
            <a:ext cx="2758398" cy="175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6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th of Plaster Cr..GIF"/>
          <p:cNvPicPr/>
          <p:nvPr/>
        </p:nvPicPr>
        <p:blipFill>
          <a:blip r:embed="rId2" cstate="email">
            <a:extLst>
              <a:ext uri="{28A0092B-C50C-407E-A947-70E740481C1C}">
                <a14:useLocalDpi xmlns:a14="http://schemas.microsoft.com/office/drawing/2010/main"/>
              </a:ext>
            </a:extLst>
          </a:blip>
          <a:stretch>
            <a:fillRect/>
          </a:stretch>
        </p:blipFill>
        <p:spPr>
          <a:xfrm>
            <a:off x="2439752" y="1747609"/>
            <a:ext cx="5442438" cy="3936735"/>
          </a:xfrm>
          <a:prstGeom prst="rect">
            <a:avLst/>
          </a:prstGeom>
        </p:spPr>
      </p:pic>
      <p:sp>
        <p:nvSpPr>
          <p:cNvPr id="3" name="TextBox 2"/>
          <p:cNvSpPr txBox="1"/>
          <p:nvPr/>
        </p:nvSpPr>
        <p:spPr>
          <a:xfrm>
            <a:off x="0" y="2723397"/>
            <a:ext cx="1986441" cy="1708160"/>
          </a:xfrm>
          <a:prstGeom prst="rect">
            <a:avLst/>
          </a:prstGeom>
          <a:noFill/>
        </p:spPr>
        <p:txBody>
          <a:bodyPr wrap="none" rtlCol="0">
            <a:spAutoFit/>
          </a:bodyPr>
          <a:lstStyle/>
          <a:p>
            <a:pPr marL="342900" lvl="1" defTabSz="342900"/>
            <a:r>
              <a:rPr lang="en-US" sz="1500" dirty="0">
                <a:solidFill>
                  <a:prstClr val="white"/>
                </a:solidFill>
                <a:latin typeface="Tw Cen MT" panose="020B0602020104020603"/>
              </a:rPr>
              <a:t>First gypsum mine </a:t>
            </a:r>
          </a:p>
          <a:p>
            <a:pPr marL="342900" lvl="1" defTabSz="342900"/>
            <a:r>
              <a:rPr lang="en-US" sz="1500" dirty="0">
                <a:solidFill>
                  <a:prstClr val="white"/>
                </a:solidFill>
                <a:latin typeface="Tw Cen MT" panose="020B0602020104020603"/>
              </a:rPr>
              <a:t>just below the </a:t>
            </a:r>
          </a:p>
          <a:p>
            <a:pPr marL="342900" lvl="1" defTabSz="342900"/>
            <a:r>
              <a:rPr lang="en-US" sz="1500" dirty="0">
                <a:solidFill>
                  <a:prstClr val="white"/>
                </a:solidFill>
                <a:latin typeface="Tw Cen MT" panose="020B0602020104020603"/>
              </a:rPr>
              <a:t>convergence of </a:t>
            </a:r>
          </a:p>
          <a:p>
            <a:pPr marL="342900" lvl="1" defTabSz="342900"/>
            <a:r>
              <a:rPr lang="en-US" sz="1500" dirty="0" err="1">
                <a:solidFill>
                  <a:prstClr val="white"/>
                </a:solidFill>
                <a:latin typeface="Tw Cen MT" panose="020B0602020104020603"/>
              </a:rPr>
              <a:t>Kee</a:t>
            </a:r>
            <a:r>
              <a:rPr lang="en-US" sz="1500" dirty="0">
                <a:solidFill>
                  <a:prstClr val="white"/>
                </a:solidFill>
                <a:latin typeface="Tw Cen MT" panose="020B0602020104020603"/>
              </a:rPr>
              <a:t>-No-Shay and </a:t>
            </a:r>
          </a:p>
          <a:p>
            <a:pPr marL="342900" lvl="1" defTabSz="342900"/>
            <a:r>
              <a:rPr lang="en-US" sz="1500" dirty="0">
                <a:solidFill>
                  <a:prstClr val="white"/>
                </a:solidFill>
                <a:latin typeface="Tw Cen MT" panose="020B0602020104020603"/>
              </a:rPr>
              <a:t>Bur Oak Creeks</a:t>
            </a:r>
          </a:p>
          <a:p>
            <a:pPr marL="342900" lvl="1" defTabSz="342900"/>
            <a:r>
              <a:rPr lang="en-US" sz="1500" dirty="0">
                <a:solidFill>
                  <a:prstClr val="white"/>
                </a:solidFill>
                <a:latin typeface="Tw Cen MT" panose="020B0602020104020603"/>
              </a:rPr>
              <a:t>(Today this area is </a:t>
            </a:r>
          </a:p>
          <a:p>
            <a:pPr marL="342900" lvl="1" defTabSz="342900"/>
            <a:r>
              <a:rPr lang="en-US" sz="1500" dirty="0">
                <a:solidFill>
                  <a:prstClr val="white"/>
                </a:solidFill>
                <a:latin typeface="Tw Cen MT" panose="020B0602020104020603"/>
              </a:rPr>
              <a:t>Roosevelt Park)</a:t>
            </a:r>
          </a:p>
        </p:txBody>
      </p:sp>
      <p:sp>
        <p:nvSpPr>
          <p:cNvPr id="4" name="Title 3"/>
          <p:cNvSpPr>
            <a:spLocks noGrp="1"/>
          </p:cNvSpPr>
          <p:nvPr>
            <p:ph type="title"/>
          </p:nvPr>
        </p:nvSpPr>
        <p:spPr>
          <a:xfrm>
            <a:off x="395186" y="798040"/>
            <a:ext cx="7773338" cy="1197133"/>
          </a:xfrm>
        </p:spPr>
        <p:txBody>
          <a:bodyPr>
            <a:normAutofit/>
          </a:bodyPr>
          <a:lstStyle/>
          <a:p>
            <a:r>
              <a:rPr lang="en-US" sz="3000" dirty="0">
                <a:solidFill>
                  <a:srgbClr val="FFFF00"/>
                </a:solidFill>
              </a:rPr>
              <a:t>Dec 27 (1841)</a:t>
            </a:r>
            <a:endParaRPr lang="en-US" sz="3000" dirty="0"/>
          </a:p>
        </p:txBody>
      </p:sp>
      <p:sp>
        <p:nvSpPr>
          <p:cNvPr id="5" name="5-Point Star 4"/>
          <p:cNvSpPr/>
          <p:nvPr/>
        </p:nvSpPr>
        <p:spPr>
          <a:xfrm>
            <a:off x="6370027" y="5394198"/>
            <a:ext cx="474785" cy="58029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Tree>
    <p:extLst>
      <p:ext uri="{BB962C8B-B14F-4D97-AF65-F5344CB8AC3E}">
        <p14:creationId xmlns:p14="http://schemas.microsoft.com/office/powerpoint/2010/main" val="1553581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426" y="430120"/>
            <a:ext cx="8553450" cy="1102519"/>
          </a:xfrm>
        </p:spPr>
        <p:txBody>
          <a:bodyPr>
            <a:normAutofit/>
          </a:bodyPr>
          <a:lstStyle/>
          <a:p>
            <a:r>
              <a:rPr lang="en-US" sz="3000" dirty="0">
                <a:solidFill>
                  <a:srgbClr val="FFFF00"/>
                </a:solidFill>
              </a:rPr>
              <a:t>Dec 29 (1901)</a:t>
            </a:r>
          </a:p>
        </p:txBody>
      </p:sp>
      <p:sp>
        <p:nvSpPr>
          <p:cNvPr id="3" name="Subtitle 2"/>
          <p:cNvSpPr>
            <a:spLocks noGrp="1"/>
          </p:cNvSpPr>
          <p:nvPr>
            <p:ph type="subTitle" idx="1"/>
          </p:nvPr>
        </p:nvSpPr>
        <p:spPr>
          <a:xfrm>
            <a:off x="0" y="5343525"/>
            <a:ext cx="8998926" cy="1314450"/>
          </a:xfrm>
        </p:spPr>
        <p:txBody>
          <a:bodyPr>
            <a:normAutofit/>
          </a:bodyPr>
          <a:lstStyle/>
          <a:p>
            <a:pPr marL="171450" lvl="1">
              <a:spcBef>
                <a:spcPts val="750"/>
              </a:spcBef>
            </a:pPr>
            <a:r>
              <a:rPr lang="en-US" sz="1800" cap="none" dirty="0">
                <a:effectLst/>
              </a:rPr>
              <a:t>Publication of </a:t>
            </a:r>
            <a:r>
              <a:rPr lang="en-US" sz="1800" b="1" cap="none" dirty="0">
                <a:solidFill>
                  <a:srgbClr val="FFFF00"/>
                </a:solidFill>
                <a:effectLst/>
              </a:rPr>
              <a:t>Emma Cole’s </a:t>
            </a:r>
            <a:r>
              <a:rPr lang="en-US" sz="1800" u="sng" cap="none" dirty="0">
                <a:effectLst/>
              </a:rPr>
              <a:t>Grand Rapids Flora</a:t>
            </a:r>
            <a:r>
              <a:rPr lang="en-US" sz="1800" cap="none" dirty="0">
                <a:effectLst/>
              </a:rPr>
              <a:t> (describes many local natural areas)</a:t>
            </a:r>
          </a:p>
        </p:txBody>
      </p:sp>
      <p:pic>
        <p:nvPicPr>
          <p:cNvPr id="5" name="Picture 2" descr="http://ia600305.us.archive.org/BookReader/BookReaderImages.php?zip=/23/items/grandrapidsflora00cole/grandrapidsflora00cole_jp2.zip&amp;file=grandrapidsflora00cole_jp2/grandrapidsflora00cole_0191.jp2&amp;scale=4&amp;rotate=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20"/>
          <a:stretch/>
        </p:blipFill>
        <p:spPr bwMode="auto">
          <a:xfrm>
            <a:off x="1479282" y="1600200"/>
            <a:ext cx="2564284" cy="3471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prairienursery.com/store/images/ST-PrairieDock_0_432x64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9151" y="1549340"/>
            <a:ext cx="2348483" cy="35227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14500" y="3027912"/>
            <a:ext cx="1943100" cy="11326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
        <p:nvSpPr>
          <p:cNvPr id="9" name="Rectangle 8"/>
          <p:cNvSpPr/>
          <p:nvPr/>
        </p:nvSpPr>
        <p:spPr>
          <a:xfrm>
            <a:off x="3480956" y="2925041"/>
            <a:ext cx="233795" cy="10287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w Cen MT" panose="020B0602020104020603"/>
            </a:endParaRPr>
          </a:p>
        </p:txBody>
      </p:sp>
    </p:spTree>
    <p:extLst>
      <p:ext uri="{BB962C8B-B14F-4D97-AF65-F5344CB8AC3E}">
        <p14:creationId xmlns:p14="http://schemas.microsoft.com/office/powerpoint/2010/main" val="34161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989" y="971802"/>
            <a:ext cx="7773338" cy="1197133"/>
          </a:xfrm>
        </p:spPr>
        <p:txBody>
          <a:bodyPr/>
          <a:lstStyle/>
          <a:p>
            <a:r>
              <a:rPr lang="en-US" cap="none" dirty="0">
                <a:solidFill>
                  <a:srgbClr val="FFFF00"/>
                </a:solidFill>
                <a:effectLst/>
              </a:rPr>
              <a:t>Dec 30 (AD 1930s)</a:t>
            </a:r>
            <a:endParaRPr lang="en-US" dirty="0"/>
          </a:p>
        </p:txBody>
      </p:sp>
      <p:sp>
        <p:nvSpPr>
          <p:cNvPr id="3" name="TextBox 2"/>
          <p:cNvSpPr txBox="1"/>
          <p:nvPr/>
        </p:nvSpPr>
        <p:spPr>
          <a:xfrm>
            <a:off x="718457" y="4707525"/>
            <a:ext cx="2035494" cy="923330"/>
          </a:xfrm>
          <a:prstGeom prst="rect">
            <a:avLst/>
          </a:prstGeom>
          <a:noFill/>
        </p:spPr>
        <p:txBody>
          <a:bodyPr wrap="none" rtlCol="0">
            <a:spAutoFit/>
          </a:bodyPr>
          <a:lstStyle/>
          <a:p>
            <a:pPr defTabSz="342900"/>
            <a:r>
              <a:rPr lang="en-US" sz="1350" dirty="0">
                <a:solidFill>
                  <a:prstClr val="white"/>
                </a:solidFill>
                <a:latin typeface="Tw Cen MT" panose="020B0602020104020603"/>
              </a:rPr>
              <a:t>Silver Creek buried, </a:t>
            </a:r>
          </a:p>
          <a:p>
            <a:pPr defTabSz="342900"/>
            <a:r>
              <a:rPr lang="en-US" sz="1350" dirty="0">
                <a:solidFill>
                  <a:prstClr val="white"/>
                </a:solidFill>
                <a:latin typeface="Tw Cen MT" panose="020B0602020104020603"/>
              </a:rPr>
              <a:t>impermeable surfaces </a:t>
            </a:r>
          </a:p>
          <a:p>
            <a:pPr defTabSz="342900"/>
            <a:r>
              <a:rPr lang="en-US" sz="1350" dirty="0">
                <a:solidFill>
                  <a:prstClr val="white"/>
                </a:solidFill>
                <a:latin typeface="Tw Cen MT" panose="020B0602020104020603"/>
              </a:rPr>
              <a:t>proliferate as GR expands</a:t>
            </a:r>
            <a:br>
              <a:rPr lang="en-US" sz="1350" dirty="0">
                <a:solidFill>
                  <a:prstClr val="white"/>
                </a:solidFill>
                <a:latin typeface="Tw Cen MT" panose="020B0602020104020603"/>
              </a:rPr>
            </a:br>
            <a:endParaRPr lang="en-US" sz="1350" dirty="0">
              <a:solidFill>
                <a:prstClr val="white"/>
              </a:solidFill>
              <a:latin typeface="Tw Cen MT" panose="020B0602020104020603"/>
            </a:endParaRPr>
          </a:p>
        </p:txBody>
      </p:sp>
      <p:pic>
        <p:nvPicPr>
          <p:cNvPr id="9218" name="Picture 2" descr="Image result for Silver Creek Grand Rapids Michig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91543" y="2168935"/>
            <a:ext cx="5935776" cy="3708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429" y="1454072"/>
            <a:ext cx="2383971" cy="3178628"/>
          </a:xfrm>
          <a:prstGeom prst="rect">
            <a:avLst/>
          </a:prstGeom>
        </p:spPr>
      </p:pic>
    </p:spTree>
    <p:extLst>
      <p:ext uri="{BB962C8B-B14F-4D97-AF65-F5344CB8AC3E}">
        <p14:creationId xmlns:p14="http://schemas.microsoft.com/office/powerpoint/2010/main" val="4282276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Urban watersheds</a:t>
            </a:r>
          </a:p>
        </p:txBody>
      </p:sp>
      <p:sp>
        <p:nvSpPr>
          <p:cNvPr id="3" name="Content Placeholder 2"/>
          <p:cNvSpPr>
            <a:spLocks noGrp="1"/>
          </p:cNvSpPr>
          <p:nvPr>
            <p:ph sz="quarter" idx="13"/>
          </p:nvPr>
        </p:nvSpPr>
        <p:spPr>
          <a:xfrm>
            <a:off x="1043492" y="2323652"/>
            <a:ext cx="6777317" cy="3508977"/>
          </a:xfrm>
          <a:prstGeom prst="rect">
            <a:avLst/>
          </a:prstGeom>
        </p:spPr>
        <p:txBody>
          <a:bodyPr/>
          <a:lstStyle/>
          <a:p>
            <a:r>
              <a:rPr lang="en-US" dirty="0"/>
              <a:t>What is a watershed?</a:t>
            </a:r>
          </a:p>
          <a:p>
            <a:pPr marL="68580" indent="0">
              <a:buNone/>
            </a:pPr>
            <a:endParaRPr lang="en-US" dirty="0"/>
          </a:p>
          <a:p>
            <a:r>
              <a:rPr lang="en-US" dirty="0"/>
              <a:t>Everyone lives in a watershed</a:t>
            </a:r>
          </a:p>
          <a:p>
            <a:pPr marL="68580" indent="0">
              <a:buNone/>
            </a:pPr>
            <a:endParaRPr lang="en-US" dirty="0"/>
          </a:p>
          <a:p>
            <a:r>
              <a:rPr lang="en-US" dirty="0"/>
              <a:t>Watersheds integrate communities</a:t>
            </a:r>
          </a:p>
          <a:p>
            <a:endParaRPr lang="en-US" dirty="0"/>
          </a:p>
          <a:p>
            <a:r>
              <a:rPr lang="en-US" dirty="0"/>
              <a:t>Most urban watersheds are seriously degraded</a:t>
            </a:r>
          </a:p>
        </p:txBody>
      </p:sp>
    </p:spTree>
    <p:extLst>
      <p:ext uri="{BB962C8B-B14F-4D97-AF65-F5344CB8AC3E}">
        <p14:creationId xmlns:p14="http://schemas.microsoft.com/office/powerpoint/2010/main" val="12649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000" y="1033101"/>
            <a:ext cx="4231388" cy="1197133"/>
          </a:xfrm>
        </p:spPr>
        <p:txBody>
          <a:bodyPr/>
          <a:lstStyle/>
          <a:p>
            <a:r>
              <a:rPr lang="en-US" cap="none" dirty="0">
                <a:solidFill>
                  <a:srgbClr val="FFFF00"/>
                </a:solidFill>
                <a:effectLst/>
              </a:rPr>
              <a:t>Dec 31, noon (AD 2000)</a:t>
            </a:r>
            <a:br>
              <a:rPr lang="en-US" cap="none" dirty="0">
                <a:effectLst/>
              </a:rPr>
            </a:br>
            <a:endParaRPr lang="en-US" dirty="0"/>
          </a:p>
        </p:txBody>
      </p:sp>
      <p:sp>
        <p:nvSpPr>
          <p:cNvPr id="3" name="TextBox 2"/>
          <p:cNvSpPr txBox="1"/>
          <p:nvPr/>
        </p:nvSpPr>
        <p:spPr>
          <a:xfrm flipH="1">
            <a:off x="2849499" y="2873502"/>
            <a:ext cx="1501903" cy="1131079"/>
          </a:xfrm>
          <a:prstGeom prst="rect">
            <a:avLst/>
          </a:prstGeom>
          <a:noFill/>
        </p:spPr>
        <p:txBody>
          <a:bodyPr wrap="square" rtlCol="0">
            <a:spAutoFit/>
          </a:bodyPr>
          <a:lstStyle/>
          <a:p>
            <a:pPr defTabSz="342900"/>
            <a:r>
              <a:rPr lang="en-US" sz="1350" dirty="0">
                <a:solidFill>
                  <a:prstClr val="white"/>
                </a:solidFill>
                <a:latin typeface="Tw Cen MT" panose="020B0602020104020603"/>
              </a:rPr>
              <a:t>- Plaster Creek known as most contaminated waterway in West Michigan</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0388" y="1631668"/>
            <a:ext cx="3071813" cy="4095750"/>
          </a:xfrm>
          <a:prstGeom prst="rect">
            <a:avLst/>
          </a:prstGeom>
        </p:spPr>
      </p:pic>
    </p:spTree>
    <p:extLst>
      <p:ext uri="{BB962C8B-B14F-4D97-AF65-F5344CB8AC3E}">
        <p14:creationId xmlns:p14="http://schemas.microsoft.com/office/powerpoint/2010/main" val="3387988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40" y="857250"/>
            <a:ext cx="7773338" cy="1197133"/>
          </a:xfrm>
        </p:spPr>
        <p:txBody>
          <a:bodyPr>
            <a:normAutofit/>
          </a:bodyPr>
          <a:lstStyle/>
          <a:p>
            <a:r>
              <a:rPr lang="en-US" cap="none" dirty="0">
                <a:solidFill>
                  <a:srgbClr val="FFFF00"/>
                </a:solidFill>
                <a:effectLst/>
              </a:rPr>
              <a:t>Dec 31, 5:30pm (AD 2009) </a:t>
            </a:r>
            <a:endParaRPr lang="en-US" b="1" cap="none" dirty="0">
              <a:solidFill>
                <a:srgbClr val="FFFF00"/>
              </a:solidFill>
            </a:endParaRPr>
          </a:p>
        </p:txBody>
      </p:sp>
      <p:sp>
        <p:nvSpPr>
          <p:cNvPr id="3" name="TextBox 2"/>
          <p:cNvSpPr txBox="1"/>
          <p:nvPr/>
        </p:nvSpPr>
        <p:spPr>
          <a:xfrm>
            <a:off x="452629" y="3092958"/>
            <a:ext cx="2071115" cy="1131079"/>
          </a:xfrm>
          <a:prstGeom prst="rect">
            <a:avLst/>
          </a:prstGeom>
          <a:noFill/>
        </p:spPr>
        <p:txBody>
          <a:bodyPr wrap="square" rtlCol="0">
            <a:spAutoFit/>
          </a:bodyPr>
          <a:lstStyle/>
          <a:p>
            <a:pPr defTabSz="342900"/>
            <a:r>
              <a:rPr lang="en-US" sz="1350" dirty="0">
                <a:solidFill>
                  <a:prstClr val="white"/>
                </a:solidFill>
                <a:latin typeface="Tw Cen MT" panose="020B0602020104020603"/>
              </a:rPr>
              <a:t>Plaster Creek Stewards forms at Calvin College to </a:t>
            </a:r>
          </a:p>
          <a:p>
            <a:pPr defTabSz="342900"/>
            <a:r>
              <a:rPr lang="en-US" sz="1350" b="1" dirty="0">
                <a:solidFill>
                  <a:srgbClr val="FFFF00"/>
                </a:solidFill>
                <a:latin typeface="Tw Cen MT" panose="020B0602020104020603"/>
              </a:rPr>
              <a:t>‘restore health and beauty to the plaster creek watershed’ </a:t>
            </a:r>
          </a:p>
        </p:txBody>
      </p:sp>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2673148" y="2366010"/>
            <a:ext cx="6298328" cy="3345987"/>
          </a:xfrm>
          <a:prstGeom prst="rect">
            <a:avLst/>
          </a:prstGeom>
        </p:spPr>
      </p:pic>
    </p:spTree>
    <p:extLst>
      <p:ext uri="{BB962C8B-B14F-4D97-AF65-F5344CB8AC3E}">
        <p14:creationId xmlns:p14="http://schemas.microsoft.com/office/powerpoint/2010/main" val="2753223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3329" y="857249"/>
            <a:ext cx="3857625" cy="514350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1475" y="3286924"/>
            <a:ext cx="3141434" cy="2713826"/>
          </a:xfrm>
          <a:prstGeom prst="rect">
            <a:avLst/>
          </a:prstGeom>
        </p:spPr>
      </p:pic>
      <p:sp>
        <p:nvSpPr>
          <p:cNvPr id="3" name="Title 2"/>
          <p:cNvSpPr>
            <a:spLocks noGrp="1"/>
          </p:cNvSpPr>
          <p:nvPr>
            <p:ph type="ctrTitle" idx="4294967295"/>
          </p:nvPr>
        </p:nvSpPr>
        <p:spPr>
          <a:xfrm>
            <a:off x="0" y="989410"/>
            <a:ext cx="5020056" cy="514350"/>
          </a:xfrm>
        </p:spPr>
        <p:txBody>
          <a:bodyPr>
            <a:normAutofit fontScale="90000"/>
          </a:bodyPr>
          <a:lstStyle/>
          <a:p>
            <a:pPr lvl="0" eaLnBrk="0" fontAlgn="base" hangingPunct="0">
              <a:spcAft>
                <a:spcPct val="0"/>
              </a:spcAft>
            </a:pPr>
            <a:r>
              <a:rPr lang="en-US" sz="3675" b="1" dirty="0">
                <a:solidFill>
                  <a:srgbClr val="FFFF00"/>
                </a:solidFill>
                <a:ea typeface="ＭＳ Ｐゴシック" pitchFamily="48" charset="-128"/>
              </a:rPr>
              <a:t>Why does this matter?</a:t>
            </a:r>
            <a:endParaRPr lang="en-US" sz="3000" b="1" dirty="0">
              <a:solidFill>
                <a:srgbClr val="FFFF00"/>
              </a:solidFill>
            </a:endParaRPr>
          </a:p>
        </p:txBody>
      </p:sp>
      <p:sp>
        <p:nvSpPr>
          <p:cNvPr id="2" name="Subtitle 1"/>
          <p:cNvSpPr>
            <a:spLocks noGrp="1"/>
          </p:cNvSpPr>
          <p:nvPr>
            <p:ph type="subTitle" idx="4294967295"/>
          </p:nvPr>
        </p:nvSpPr>
        <p:spPr>
          <a:xfrm>
            <a:off x="441215" y="1337343"/>
            <a:ext cx="6879431" cy="3886200"/>
          </a:xfrm>
        </p:spPr>
        <p:txBody>
          <a:bodyPr>
            <a:noAutofit/>
          </a:bodyPr>
          <a:lstStyle/>
          <a:p>
            <a:endParaRPr lang="en-US" sz="1800" dirty="0">
              <a:latin typeface="Arial" charset="0"/>
              <a:ea typeface="ＭＳ Ｐゴシック" pitchFamily="48" charset="-128"/>
            </a:endParaRPr>
          </a:p>
          <a:p>
            <a:pPr lvl="0">
              <a:buClr>
                <a:srgbClr val="F3A447"/>
              </a:buClr>
            </a:pPr>
            <a:r>
              <a:rPr lang="en-US" sz="1800" cap="none" dirty="0">
                <a:solidFill>
                  <a:prstClr val="white"/>
                </a:solidFill>
                <a:ea typeface="ＭＳ Ｐゴシック" pitchFamily="48" charset="-128"/>
              </a:rPr>
              <a:t>We live in a place AND at a point in time</a:t>
            </a:r>
          </a:p>
          <a:p>
            <a:pPr lvl="0">
              <a:buClr>
                <a:srgbClr val="F3A447"/>
              </a:buClr>
            </a:pPr>
            <a:r>
              <a:rPr lang="en-US" sz="1800" cap="none" dirty="0">
                <a:solidFill>
                  <a:prstClr val="white"/>
                </a:solidFill>
                <a:ea typeface="ＭＳ Ｐゴシック" pitchFamily="48" charset="-128"/>
              </a:rPr>
              <a:t>Todays actions affect tomorrow, past actions affect today</a:t>
            </a:r>
          </a:p>
          <a:p>
            <a:pPr lvl="0">
              <a:buClr>
                <a:srgbClr val="F3A447"/>
              </a:buClr>
            </a:pPr>
            <a:r>
              <a:rPr lang="en-US" sz="1800" cap="none" dirty="0">
                <a:solidFill>
                  <a:prstClr val="white"/>
                </a:solidFill>
                <a:ea typeface="ＭＳ Ｐゴシック" pitchFamily="48" charset="-128"/>
              </a:rPr>
              <a:t>Past has lessons – to teach and to inspire </a:t>
            </a:r>
          </a:p>
          <a:p>
            <a:pPr lvl="0">
              <a:buClr>
                <a:srgbClr val="F3A447"/>
              </a:buClr>
            </a:pPr>
            <a:r>
              <a:rPr lang="en-US" sz="1800" cap="none" dirty="0">
                <a:solidFill>
                  <a:prstClr val="white"/>
                </a:solidFill>
                <a:ea typeface="ＭＳ Ｐゴシック" pitchFamily="48" charset="-128"/>
              </a:rPr>
              <a:t>Respect your Elders</a:t>
            </a:r>
          </a:p>
          <a:p>
            <a:pPr marL="0" indent="0">
              <a:buClr>
                <a:srgbClr val="F3A447"/>
              </a:buClr>
              <a:buNone/>
            </a:pPr>
            <a:r>
              <a:rPr lang="en-US" sz="1800" cap="none" dirty="0">
                <a:solidFill>
                  <a:prstClr val="white"/>
                </a:solidFill>
                <a:ea typeface="ＭＳ Ｐゴシック" pitchFamily="48" charset="-128"/>
              </a:rPr>
              <a:t> </a:t>
            </a:r>
          </a:p>
          <a:p>
            <a:pPr marL="274320" lvl="1" indent="0">
              <a:buNone/>
            </a:pPr>
            <a:endParaRPr lang="en-US" sz="1650" dirty="0">
              <a:latin typeface="Arial" charset="0"/>
              <a:ea typeface="ＭＳ Ｐゴシック" pitchFamily="48" charset="-128"/>
            </a:endParaRPr>
          </a:p>
          <a:p>
            <a:pPr marL="0" indent="0">
              <a:buNone/>
            </a:pPr>
            <a:endParaRPr lang="en-US" sz="1800" dirty="0">
              <a:latin typeface="Arial" charset="0"/>
              <a:ea typeface="ＭＳ Ｐゴシック" pitchFamily="48" charset="-128"/>
            </a:endParaRPr>
          </a:p>
        </p:txBody>
      </p:sp>
      <p:pic>
        <p:nvPicPr>
          <p:cNvPr id="9" name="Picture 8" descr="C:\Users\Warners\Desktop\DavesStuff2015\Pics2015\PCSPicsSpring2015\SpringEvent2015\DSCF540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058" y="3723167"/>
            <a:ext cx="3045417" cy="228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6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2969634"/>
          </a:xfrm>
        </p:spPr>
        <p:txBody>
          <a:bodyPr>
            <a:normAutofit/>
          </a:bodyPr>
          <a:lstStyle/>
          <a:p>
            <a:r>
              <a:rPr lang="en-US" dirty="0"/>
              <a:t>How Do We Know What Is wrong with </a:t>
            </a:r>
            <a:r>
              <a:rPr lang="en-US" dirty="0">
                <a:latin typeface="+mn-lt"/>
              </a:rPr>
              <a:t>Plaster Creek and What We Should</a:t>
            </a:r>
            <a:r>
              <a:rPr lang="en-US" dirty="0"/>
              <a:t> Do to Help?</a:t>
            </a:r>
            <a:br>
              <a:rPr lang="en-US" dirty="0"/>
            </a:br>
            <a:endParaRPr lang="en-US" dirty="0"/>
          </a:p>
        </p:txBody>
      </p:sp>
    </p:spTree>
    <p:extLst>
      <p:ext uri="{BB962C8B-B14F-4D97-AF65-F5344CB8AC3E}">
        <p14:creationId xmlns:p14="http://schemas.microsoft.com/office/powerpoint/2010/main" val="336784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waterbody has a purpose – </a:t>
            </a:r>
            <a:br>
              <a:rPr lang="en-US" dirty="0"/>
            </a:br>
            <a:r>
              <a:rPr lang="en-US" dirty="0"/>
              <a:t>a designated use</a:t>
            </a:r>
          </a:p>
        </p:txBody>
      </p:sp>
      <p:graphicFrame>
        <p:nvGraphicFramePr>
          <p:cNvPr id="10" name="Content Placeholder 9"/>
          <p:cNvGraphicFramePr>
            <a:graphicFrameLocks noGrp="1"/>
          </p:cNvGraphicFramePr>
          <p:nvPr>
            <p:ph sz="quarter" idx="14"/>
            <p:extLst>
              <p:ext uri="{D42A27DB-BD31-4B8C-83A1-F6EECF244321}">
                <p14:modId xmlns:p14="http://schemas.microsoft.com/office/powerpoint/2010/main" val="15884545"/>
              </p:ext>
            </p:extLst>
          </p:nvPr>
        </p:nvGraphicFramePr>
        <p:xfrm>
          <a:off x="4402217" y="2214695"/>
          <a:ext cx="4577443" cy="3693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4642" y="2660580"/>
            <a:ext cx="3785346" cy="2124011"/>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540" y="2623504"/>
            <a:ext cx="4055549" cy="3041662"/>
          </a:xfrm>
          <a:prstGeom prst="rect">
            <a:avLst/>
          </a:prstGeom>
        </p:spPr>
      </p:pic>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466" y="2623504"/>
            <a:ext cx="4013696" cy="2675797"/>
          </a:xfrm>
          <a:prstGeom prst="rect">
            <a:avLst/>
          </a:prstGeom>
          <a:ln w="38100">
            <a:solidFill>
              <a:schemeClr val="bg1"/>
            </a:solidFill>
          </a:ln>
        </p:spPr>
      </p:pic>
      <p:pic>
        <p:nvPicPr>
          <p:cNvPr id="5" name="Content Placeholder 4"/>
          <p:cNvPicPr>
            <a:picLocks noGrp="1" noChangeAspect="1"/>
          </p:cNvPicPr>
          <p:nvPr>
            <p:ph sz="quarter" idx="13"/>
          </p:nvPr>
        </p:nvPicPr>
        <p:blipFill>
          <a:blip r:embed="rId10" cstate="email">
            <a:extLst>
              <a:ext uri="{28A0092B-C50C-407E-A947-70E740481C1C}">
                <a14:useLocalDpi xmlns:a14="http://schemas.microsoft.com/office/drawing/2010/main"/>
              </a:ext>
            </a:extLst>
          </a:blip>
          <a:stretch>
            <a:fillRect/>
          </a:stretch>
        </p:blipFill>
        <p:spPr>
          <a:xfrm>
            <a:off x="143031" y="2526576"/>
            <a:ext cx="4168565" cy="2837176"/>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3031" y="2526838"/>
            <a:ext cx="4198392" cy="3148795"/>
          </a:xfrm>
          <a:prstGeom prst="rect">
            <a:avLst/>
          </a:prstGeom>
        </p:spPr>
      </p:pic>
      <p:pic>
        <p:nvPicPr>
          <p:cNvPr id="12" name="Picture 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43889" y="3855079"/>
            <a:ext cx="2179224" cy="2905631"/>
          </a:xfrm>
          <a:prstGeom prst="rect">
            <a:avLst/>
          </a:prstGeom>
          <a:ln w="28575">
            <a:solidFill>
              <a:schemeClr val="bg1"/>
            </a:solidFill>
          </a:ln>
        </p:spPr>
      </p:pic>
      <p:pic>
        <p:nvPicPr>
          <p:cNvPr id="13" name="Picture 1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0099" y="1644065"/>
            <a:ext cx="2420647" cy="3227530"/>
          </a:xfrm>
          <a:prstGeom prst="rect">
            <a:avLst/>
          </a:prstGeom>
          <a:ln w="28575">
            <a:solidFill>
              <a:schemeClr val="bg1"/>
            </a:solidFill>
          </a:ln>
        </p:spPr>
      </p:pic>
      <p:pic>
        <p:nvPicPr>
          <p:cNvPr id="6" name="Picture 5"/>
          <p:cNvPicPr>
            <a:picLocks noChangeAspect="1"/>
          </p:cNvPicPr>
          <p:nvPr/>
        </p:nvPicPr>
        <p:blipFill>
          <a:blip r:embed="rId14"/>
          <a:stretch>
            <a:fillRect/>
          </a:stretch>
        </p:blipFill>
        <p:spPr>
          <a:xfrm>
            <a:off x="318536" y="2797371"/>
            <a:ext cx="3801452" cy="2566381"/>
          </a:xfrm>
          <a:prstGeom prst="rect">
            <a:avLst/>
          </a:prstGeom>
          <a:ln w="38100">
            <a:solidFill>
              <a:schemeClr val="bg1"/>
            </a:solidFill>
          </a:ln>
        </p:spPr>
      </p:pic>
      <p:pic>
        <p:nvPicPr>
          <p:cNvPr id="15" name="Picture 14"/>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7181" y="2526576"/>
            <a:ext cx="4240263" cy="3200996"/>
          </a:xfrm>
          <a:prstGeom prst="rect">
            <a:avLst/>
          </a:prstGeom>
        </p:spPr>
      </p:pic>
    </p:spTree>
    <p:extLst>
      <p:ext uri="{BB962C8B-B14F-4D97-AF65-F5344CB8AC3E}">
        <p14:creationId xmlns:p14="http://schemas.microsoft.com/office/powerpoint/2010/main" val="30810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12F1B88F-61AB-4DBD-8657-5FE05397BA2B}"/>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graphicEl>
                                              <a:dgm id="{FD7F83F6-2FB4-43AF-9F3E-3E989EF231BB}"/>
                                            </p:graphic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51AFD19F-FC60-4369-B89A-30664BCD8904}"/>
                                            </p:graphic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graphicEl>
                                              <a:dgm id="{C87311CF-4B42-427D-886C-B6DDFD9F8C29}"/>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graphicEl>
                                              <a:dgm id="{40DBADBA-17D6-4F62-9A18-2B2FD4E5F727}"/>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graphicEl>
                                              <a:dgm id="{C2A25D99-3E46-4F64-8892-5BB7A6B0F5C1}"/>
                                            </p:graphic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graphicEl>
                                              <a:dgm id="{70500E8D-6617-49DE-91E7-F8C3D81A25BE}"/>
                                            </p:graphic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graphicEl>
                                              <a:dgm id="{CD0C1260-C21A-4F1D-BC91-C8E025FD481C}"/>
                                            </p:graphic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graphicEl>
                                              <a:dgm id="{F3F51D9F-2758-4071-8D79-FCB36D44B72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503957"/>
            <a:ext cx="8087607" cy="1258956"/>
          </a:xfrm>
        </p:spPr>
        <p:txBody>
          <a:bodyPr>
            <a:normAutofit/>
          </a:bodyPr>
          <a:lstStyle/>
          <a:p>
            <a:r>
              <a:rPr lang="en-US" dirty="0"/>
              <a:t>Water Quality Standards are state rules established to protect the Great Lakes.</a:t>
            </a:r>
          </a:p>
        </p:txBody>
      </p:sp>
      <p:graphicFrame>
        <p:nvGraphicFramePr>
          <p:cNvPr id="9" name="Content Placeholder 9"/>
          <p:cNvGraphicFramePr>
            <a:graphicFrameLocks noGrp="1"/>
          </p:cNvGraphicFramePr>
          <p:nvPr>
            <p:ph sz="quarter" idx="13"/>
            <p:extLst>
              <p:ext uri="{D42A27DB-BD31-4B8C-83A1-F6EECF244321}">
                <p14:modId xmlns:p14="http://schemas.microsoft.com/office/powerpoint/2010/main" val="1196038523"/>
              </p:ext>
            </p:extLst>
          </p:nvPr>
        </p:nvGraphicFramePr>
        <p:xfrm>
          <a:off x="1524030" y="1506577"/>
          <a:ext cx="6199187"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1597545" y="4644900"/>
            <a:ext cx="1755900" cy="1755900"/>
            <a:chOff x="2872554" y="4303650"/>
            <a:chExt cx="1755900" cy="1755900"/>
          </a:xfrm>
        </p:grpSpPr>
        <p:sp>
          <p:nvSpPr>
            <p:cNvPr id="7" name="Multiply 6"/>
            <p:cNvSpPr/>
            <p:nvPr/>
          </p:nvSpPr>
          <p:spPr>
            <a:xfrm>
              <a:off x="2872554" y="4303650"/>
              <a:ext cx="1755900" cy="1755900"/>
            </a:xfrm>
            <a:prstGeom prst="mathMultiply">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8938581">
              <a:off x="3180522" y="4943061"/>
              <a:ext cx="1232452" cy="369332"/>
            </a:xfrm>
            <a:prstGeom prst="rect">
              <a:avLst/>
            </a:prstGeom>
            <a:noFill/>
          </p:spPr>
          <p:txBody>
            <a:bodyPr wrap="square" rtlCol="0">
              <a:spAutoFit/>
            </a:bodyPr>
            <a:lstStyle/>
            <a:p>
              <a:r>
                <a:rPr lang="en-US" dirty="0"/>
                <a:t>IMPAIRED</a:t>
              </a:r>
            </a:p>
          </p:txBody>
        </p:sp>
      </p:grpSp>
      <p:grpSp>
        <p:nvGrpSpPr>
          <p:cNvPr id="12" name="Group 11"/>
          <p:cNvGrpSpPr/>
          <p:nvPr/>
        </p:nvGrpSpPr>
        <p:grpSpPr>
          <a:xfrm>
            <a:off x="3758094" y="4591027"/>
            <a:ext cx="1755900" cy="1755900"/>
            <a:chOff x="2872554" y="4303650"/>
            <a:chExt cx="1755900" cy="1755900"/>
          </a:xfrm>
        </p:grpSpPr>
        <p:sp>
          <p:nvSpPr>
            <p:cNvPr id="13" name="Multiply 12"/>
            <p:cNvSpPr/>
            <p:nvPr/>
          </p:nvSpPr>
          <p:spPr>
            <a:xfrm>
              <a:off x="2872554" y="4303650"/>
              <a:ext cx="1755900" cy="1755900"/>
            </a:xfrm>
            <a:prstGeom prst="mathMultiply">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8938581">
              <a:off x="3180522" y="4943061"/>
              <a:ext cx="1232452" cy="369332"/>
            </a:xfrm>
            <a:prstGeom prst="rect">
              <a:avLst/>
            </a:prstGeom>
            <a:noFill/>
          </p:spPr>
          <p:txBody>
            <a:bodyPr wrap="square" rtlCol="0">
              <a:spAutoFit/>
            </a:bodyPr>
            <a:lstStyle/>
            <a:p>
              <a:r>
                <a:rPr lang="en-US" dirty="0"/>
                <a:t>IMPAIRED</a:t>
              </a:r>
            </a:p>
          </p:txBody>
        </p:sp>
      </p:grpSp>
      <p:grpSp>
        <p:nvGrpSpPr>
          <p:cNvPr id="15" name="Group 14"/>
          <p:cNvGrpSpPr/>
          <p:nvPr/>
        </p:nvGrpSpPr>
        <p:grpSpPr>
          <a:xfrm>
            <a:off x="5860535" y="3273300"/>
            <a:ext cx="1755900" cy="1755900"/>
            <a:chOff x="2872554" y="4303650"/>
            <a:chExt cx="1755900" cy="1755900"/>
          </a:xfrm>
        </p:grpSpPr>
        <p:sp>
          <p:nvSpPr>
            <p:cNvPr id="16" name="Multiply 15"/>
            <p:cNvSpPr/>
            <p:nvPr/>
          </p:nvSpPr>
          <p:spPr>
            <a:xfrm>
              <a:off x="2872554" y="4303650"/>
              <a:ext cx="1755900" cy="1755900"/>
            </a:xfrm>
            <a:prstGeom prst="mathMultiply">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8938581">
              <a:off x="3180522" y="4943061"/>
              <a:ext cx="1232452" cy="369332"/>
            </a:xfrm>
            <a:prstGeom prst="rect">
              <a:avLst/>
            </a:prstGeom>
            <a:noFill/>
          </p:spPr>
          <p:txBody>
            <a:bodyPr wrap="square" rtlCol="0">
              <a:spAutoFit/>
            </a:bodyPr>
            <a:lstStyle/>
            <a:p>
              <a:r>
                <a:rPr lang="en-US" dirty="0"/>
                <a:t>IMPAIRED</a:t>
              </a:r>
            </a:p>
          </p:txBody>
        </p:sp>
      </p:grpSp>
      <p:grpSp>
        <p:nvGrpSpPr>
          <p:cNvPr id="18" name="Group 17"/>
          <p:cNvGrpSpPr/>
          <p:nvPr/>
        </p:nvGrpSpPr>
        <p:grpSpPr>
          <a:xfrm>
            <a:off x="3745674" y="3273300"/>
            <a:ext cx="1755900" cy="1755900"/>
            <a:chOff x="2872554" y="4303650"/>
            <a:chExt cx="1755900" cy="1755900"/>
          </a:xfrm>
        </p:grpSpPr>
        <p:sp>
          <p:nvSpPr>
            <p:cNvPr id="19" name="Multiply 18"/>
            <p:cNvSpPr/>
            <p:nvPr/>
          </p:nvSpPr>
          <p:spPr>
            <a:xfrm>
              <a:off x="2872554" y="4303650"/>
              <a:ext cx="1755900" cy="1755900"/>
            </a:xfrm>
            <a:prstGeom prst="mathMultiply">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8938581">
              <a:off x="3180522" y="4943061"/>
              <a:ext cx="1232452" cy="369332"/>
            </a:xfrm>
            <a:prstGeom prst="rect">
              <a:avLst/>
            </a:prstGeom>
            <a:noFill/>
          </p:spPr>
          <p:txBody>
            <a:bodyPr wrap="square" rtlCol="0">
              <a:spAutoFit/>
            </a:bodyPr>
            <a:lstStyle/>
            <a:p>
              <a:r>
                <a:rPr lang="en-US" dirty="0"/>
                <a:t>IMPAIRED</a:t>
              </a:r>
            </a:p>
          </p:txBody>
        </p:sp>
      </p:grpSp>
      <p:grpSp>
        <p:nvGrpSpPr>
          <p:cNvPr id="23" name="Group 22"/>
          <p:cNvGrpSpPr/>
          <p:nvPr/>
        </p:nvGrpSpPr>
        <p:grpSpPr>
          <a:xfrm>
            <a:off x="5682928" y="-1737847"/>
            <a:ext cx="1671507" cy="1601622"/>
            <a:chOff x="2995937" y="1677345"/>
            <a:chExt cx="1671507" cy="1601622"/>
          </a:xfrm>
        </p:grpSpPr>
        <p:sp>
          <p:nvSpPr>
            <p:cNvPr id="21" name="&quot;No&quot; Symbol 20"/>
            <p:cNvSpPr/>
            <p:nvPr/>
          </p:nvSpPr>
          <p:spPr>
            <a:xfrm>
              <a:off x="2995937" y="1677345"/>
              <a:ext cx="1601622" cy="1601622"/>
            </a:xfrm>
            <a:prstGeom prst="noSmoking">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rot="2690390">
              <a:off x="3034927" y="2302095"/>
              <a:ext cx="1632517" cy="369332"/>
            </a:xfrm>
            <a:prstGeom prst="rect">
              <a:avLst/>
            </a:prstGeom>
            <a:noFill/>
          </p:spPr>
          <p:txBody>
            <a:bodyPr wrap="square" rtlCol="0">
              <a:spAutoFit/>
            </a:bodyPr>
            <a:lstStyle/>
            <a:p>
              <a:r>
                <a:rPr lang="en-US"/>
                <a:t>NOT ASSESSED</a:t>
              </a:r>
            </a:p>
          </p:txBody>
        </p:sp>
      </p:grpSp>
      <p:grpSp>
        <p:nvGrpSpPr>
          <p:cNvPr id="30" name="Group 29"/>
          <p:cNvGrpSpPr/>
          <p:nvPr/>
        </p:nvGrpSpPr>
        <p:grpSpPr>
          <a:xfrm>
            <a:off x="1595389" y="3294185"/>
            <a:ext cx="1755900" cy="1755900"/>
            <a:chOff x="2872554" y="4303650"/>
            <a:chExt cx="1755900" cy="1755900"/>
          </a:xfrm>
        </p:grpSpPr>
        <p:sp>
          <p:nvSpPr>
            <p:cNvPr id="31" name="Multiply 30"/>
            <p:cNvSpPr/>
            <p:nvPr/>
          </p:nvSpPr>
          <p:spPr>
            <a:xfrm>
              <a:off x="2872554" y="4303650"/>
              <a:ext cx="1755900" cy="1755900"/>
            </a:xfrm>
            <a:prstGeom prst="mathMultiply">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18938581">
              <a:off x="3180522" y="4943061"/>
              <a:ext cx="1232452" cy="369332"/>
            </a:xfrm>
            <a:prstGeom prst="rect">
              <a:avLst/>
            </a:prstGeom>
            <a:noFill/>
          </p:spPr>
          <p:txBody>
            <a:bodyPr wrap="square" rtlCol="0">
              <a:spAutoFit/>
            </a:bodyPr>
            <a:lstStyle/>
            <a:p>
              <a:r>
                <a:rPr lang="en-US" dirty="0"/>
                <a:t>IMPAIRED</a:t>
              </a:r>
            </a:p>
          </p:txBody>
        </p:sp>
      </p:grpSp>
      <p:grpSp>
        <p:nvGrpSpPr>
          <p:cNvPr id="33" name="Group 32"/>
          <p:cNvGrpSpPr/>
          <p:nvPr/>
        </p:nvGrpSpPr>
        <p:grpSpPr>
          <a:xfrm>
            <a:off x="5868482" y="4644900"/>
            <a:ext cx="1755900" cy="1755900"/>
            <a:chOff x="2872554" y="4303650"/>
            <a:chExt cx="1755900" cy="1755900"/>
          </a:xfrm>
        </p:grpSpPr>
        <p:sp>
          <p:nvSpPr>
            <p:cNvPr id="34" name="Multiply 33"/>
            <p:cNvSpPr/>
            <p:nvPr/>
          </p:nvSpPr>
          <p:spPr>
            <a:xfrm>
              <a:off x="2872554" y="4303650"/>
              <a:ext cx="1755900" cy="1755900"/>
            </a:xfrm>
            <a:prstGeom prst="mathMultiply">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8938581">
              <a:off x="3180522" y="4943061"/>
              <a:ext cx="1232452" cy="369332"/>
            </a:xfrm>
            <a:prstGeom prst="rect">
              <a:avLst/>
            </a:prstGeom>
            <a:noFill/>
          </p:spPr>
          <p:txBody>
            <a:bodyPr wrap="square" rtlCol="0">
              <a:spAutoFit/>
            </a:bodyPr>
            <a:lstStyle/>
            <a:p>
              <a:r>
                <a:rPr lang="en-US" dirty="0"/>
                <a:t>IMPAIRED</a:t>
              </a:r>
            </a:p>
          </p:txBody>
        </p:sp>
      </p:grpSp>
    </p:spTree>
    <p:extLst>
      <p:ext uri="{BB962C8B-B14F-4D97-AF65-F5344CB8AC3E}">
        <p14:creationId xmlns:p14="http://schemas.microsoft.com/office/powerpoint/2010/main" val="10461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0" presetClass="emph" presetSubtype="0" fill="hold" grpId="0" nodeType="clickEffect">
                                  <p:stCondLst>
                                    <p:cond delay="0"/>
                                  </p:stCondLst>
                                  <p:childTnLst>
                                    <p:animClr clrSpc="hsl" dir="cw">
                                      <p:cBhvr override="childStyle">
                                        <p:cTn id="10" dur="500" fill="hold"/>
                                        <p:tgtEl>
                                          <p:spTgt spid="9">
                                            <p:graphicEl>
                                              <a:dgm id="{12F1B88F-61AB-4DBD-8657-5FE05397BA2B}"/>
                                            </p:graphicEl>
                                          </p:spTgt>
                                        </p:tgtEl>
                                        <p:attrNameLst>
                                          <p:attrName>style.color</p:attrName>
                                        </p:attrNameLst>
                                      </p:cBhvr>
                                      <p:by>
                                        <p:hsl h="0" s="12549" l="25098"/>
                                      </p:by>
                                    </p:animClr>
                                    <p:animClr clrSpc="hsl" dir="cw">
                                      <p:cBhvr>
                                        <p:cTn id="11" dur="500" fill="hold"/>
                                        <p:tgtEl>
                                          <p:spTgt spid="9">
                                            <p:graphicEl>
                                              <a:dgm id="{12F1B88F-61AB-4DBD-8657-5FE05397BA2B}"/>
                                            </p:graphicEl>
                                          </p:spTgt>
                                        </p:tgtEl>
                                        <p:attrNameLst>
                                          <p:attrName>fillcolor</p:attrName>
                                        </p:attrNameLst>
                                      </p:cBhvr>
                                      <p:by>
                                        <p:hsl h="0" s="12549" l="25098"/>
                                      </p:by>
                                    </p:animClr>
                                    <p:animClr clrSpc="hsl" dir="cw">
                                      <p:cBhvr>
                                        <p:cTn id="12" dur="500" fill="hold"/>
                                        <p:tgtEl>
                                          <p:spTgt spid="9">
                                            <p:graphicEl>
                                              <a:dgm id="{12F1B88F-61AB-4DBD-8657-5FE05397BA2B}"/>
                                            </p:graphicEl>
                                          </p:spTgt>
                                        </p:tgtEl>
                                        <p:attrNameLst>
                                          <p:attrName>stroke.color</p:attrName>
                                        </p:attrNameLst>
                                      </p:cBhvr>
                                      <p:by>
                                        <p:hsl h="0" s="12549" l="25098"/>
                                      </p:by>
                                    </p:animClr>
                                    <p:set>
                                      <p:cBhvr>
                                        <p:cTn id="13" dur="500" fill="hold"/>
                                        <p:tgtEl>
                                          <p:spTgt spid="9">
                                            <p:graphicEl>
                                              <a:dgm id="{12F1B88F-61AB-4DBD-8657-5FE05397BA2B}"/>
                                            </p:graphicEl>
                                          </p:spTgt>
                                        </p:tgtEl>
                                        <p:attrNameLst>
                                          <p:attrName>fill.type</p:attrName>
                                        </p:attrNameLst>
                                      </p:cBhvr>
                                      <p:to>
                                        <p:strVal val="solid"/>
                                      </p:to>
                                    </p:set>
                                  </p:childTnLst>
                                </p:cTn>
                              </p:par>
                            </p:childTnLst>
                          </p:cTn>
                        </p:par>
                        <p:par>
                          <p:cTn id="14" fill="hold">
                            <p:stCondLst>
                              <p:cond delay="500"/>
                            </p:stCondLst>
                            <p:childTnLst>
                              <p:par>
                                <p:cTn id="15" presetID="30" presetClass="emph" presetSubtype="0" fill="hold" grpId="0" nodeType="afterEffect">
                                  <p:stCondLst>
                                    <p:cond delay="500"/>
                                  </p:stCondLst>
                                  <p:childTnLst>
                                    <p:animClr clrSpc="hsl" dir="cw">
                                      <p:cBhvr override="childStyle">
                                        <p:cTn id="16" dur="500" fill="hold"/>
                                        <p:tgtEl>
                                          <p:spTgt spid="9">
                                            <p:graphicEl>
                                              <a:dgm id="{FD7F83F6-2FB4-43AF-9F3E-3E989EF231BB}"/>
                                            </p:graphicEl>
                                          </p:spTgt>
                                        </p:tgtEl>
                                        <p:attrNameLst>
                                          <p:attrName>style.color</p:attrName>
                                        </p:attrNameLst>
                                      </p:cBhvr>
                                      <p:by>
                                        <p:hsl h="0" s="12549" l="25098"/>
                                      </p:by>
                                    </p:animClr>
                                    <p:animClr clrSpc="hsl" dir="cw">
                                      <p:cBhvr>
                                        <p:cTn id="17" dur="500" fill="hold"/>
                                        <p:tgtEl>
                                          <p:spTgt spid="9">
                                            <p:graphicEl>
                                              <a:dgm id="{FD7F83F6-2FB4-43AF-9F3E-3E989EF231BB}"/>
                                            </p:graphicEl>
                                          </p:spTgt>
                                        </p:tgtEl>
                                        <p:attrNameLst>
                                          <p:attrName>fillcolor</p:attrName>
                                        </p:attrNameLst>
                                      </p:cBhvr>
                                      <p:by>
                                        <p:hsl h="0" s="12549" l="25098"/>
                                      </p:by>
                                    </p:animClr>
                                    <p:animClr clrSpc="hsl" dir="cw">
                                      <p:cBhvr>
                                        <p:cTn id="18" dur="500" fill="hold"/>
                                        <p:tgtEl>
                                          <p:spTgt spid="9">
                                            <p:graphicEl>
                                              <a:dgm id="{FD7F83F6-2FB4-43AF-9F3E-3E989EF231BB}"/>
                                            </p:graphicEl>
                                          </p:spTgt>
                                        </p:tgtEl>
                                        <p:attrNameLst>
                                          <p:attrName>stroke.color</p:attrName>
                                        </p:attrNameLst>
                                      </p:cBhvr>
                                      <p:by>
                                        <p:hsl h="0" s="12549" l="25098"/>
                                      </p:by>
                                    </p:animClr>
                                    <p:set>
                                      <p:cBhvr>
                                        <p:cTn id="19" dur="500" fill="hold"/>
                                        <p:tgtEl>
                                          <p:spTgt spid="9">
                                            <p:graphicEl>
                                              <a:dgm id="{FD7F83F6-2FB4-43AF-9F3E-3E989EF231BB}"/>
                                            </p:graphicEl>
                                          </p:spTgt>
                                        </p:tgtEl>
                                        <p:attrNameLst>
                                          <p:attrName>fill.type</p:attrName>
                                        </p:attrNameLst>
                                      </p:cBhvr>
                                      <p:to>
                                        <p:strVal val="solid"/>
                                      </p:to>
                                    </p:set>
                                  </p:childTnLst>
                                </p:cTn>
                              </p:par>
                            </p:childTnLst>
                          </p:cTn>
                        </p:par>
                        <p:par>
                          <p:cTn id="20" fill="hold">
                            <p:stCondLst>
                              <p:cond delay="1500"/>
                            </p:stCondLst>
                            <p:childTnLst>
                              <p:par>
                                <p:cTn id="21" presetID="30" presetClass="emph" presetSubtype="0" fill="hold" grpId="0" nodeType="afterEffect">
                                  <p:stCondLst>
                                    <p:cond delay="0"/>
                                  </p:stCondLst>
                                  <p:childTnLst>
                                    <p:animClr clrSpc="hsl" dir="cw">
                                      <p:cBhvr override="childStyle">
                                        <p:cTn id="22" dur="500" fill="hold"/>
                                        <p:tgtEl>
                                          <p:spTgt spid="9">
                                            <p:graphicEl>
                                              <a:dgm id="{51AFD19F-FC60-4369-B89A-30664BCD8904}"/>
                                            </p:graphicEl>
                                          </p:spTgt>
                                        </p:tgtEl>
                                        <p:attrNameLst>
                                          <p:attrName>style.color</p:attrName>
                                        </p:attrNameLst>
                                      </p:cBhvr>
                                      <p:by>
                                        <p:hsl h="0" s="12549" l="25098"/>
                                      </p:by>
                                    </p:animClr>
                                    <p:animClr clrSpc="hsl" dir="cw">
                                      <p:cBhvr>
                                        <p:cTn id="23" dur="500" fill="hold"/>
                                        <p:tgtEl>
                                          <p:spTgt spid="9">
                                            <p:graphicEl>
                                              <a:dgm id="{51AFD19F-FC60-4369-B89A-30664BCD8904}"/>
                                            </p:graphicEl>
                                          </p:spTgt>
                                        </p:tgtEl>
                                        <p:attrNameLst>
                                          <p:attrName>fillcolor</p:attrName>
                                        </p:attrNameLst>
                                      </p:cBhvr>
                                      <p:by>
                                        <p:hsl h="0" s="12549" l="25098"/>
                                      </p:by>
                                    </p:animClr>
                                    <p:animClr clrSpc="hsl" dir="cw">
                                      <p:cBhvr>
                                        <p:cTn id="24" dur="500" fill="hold"/>
                                        <p:tgtEl>
                                          <p:spTgt spid="9">
                                            <p:graphicEl>
                                              <a:dgm id="{51AFD19F-FC60-4369-B89A-30664BCD8904}"/>
                                            </p:graphicEl>
                                          </p:spTgt>
                                        </p:tgtEl>
                                        <p:attrNameLst>
                                          <p:attrName>stroke.color</p:attrName>
                                        </p:attrNameLst>
                                      </p:cBhvr>
                                      <p:by>
                                        <p:hsl h="0" s="12549" l="25098"/>
                                      </p:by>
                                    </p:animClr>
                                    <p:set>
                                      <p:cBhvr>
                                        <p:cTn id="25" dur="500" fill="hold"/>
                                        <p:tgtEl>
                                          <p:spTgt spid="9">
                                            <p:graphicEl>
                                              <a:dgm id="{51AFD19F-FC60-4369-B89A-30664BCD8904}"/>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433" y="286833"/>
            <a:ext cx="5650188" cy="3446614"/>
          </a:xfrm>
          <a:prstGeom prst="rect">
            <a:avLst/>
          </a:prstGeom>
        </p:spPr>
      </p:pic>
      <p:sp>
        <p:nvSpPr>
          <p:cNvPr id="2" name="Title 1"/>
          <p:cNvSpPr>
            <a:spLocks noGrp="1"/>
          </p:cNvSpPr>
          <p:nvPr>
            <p:ph type="title"/>
          </p:nvPr>
        </p:nvSpPr>
        <p:spPr>
          <a:xfrm>
            <a:off x="6427304" y="425885"/>
            <a:ext cx="2581108" cy="3523263"/>
          </a:xfrm>
        </p:spPr>
        <p:txBody>
          <a:bodyPr vert="horz" lIns="91440" tIns="45720" rIns="91440" bIns="45720" rtlCol="0" anchor="b">
            <a:normAutofit fontScale="90000"/>
          </a:bodyPr>
          <a:lstStyle/>
          <a:p>
            <a:pPr algn="l">
              <a:lnSpc>
                <a:spcPct val="80000"/>
              </a:lnSpc>
            </a:pPr>
            <a:r>
              <a:rPr lang="en-US" sz="2600" dirty="0">
                <a:solidFill>
                  <a:schemeClr val="accent1"/>
                </a:solidFill>
              </a:rPr>
              <a:t>When a lake or stream does not meet Water Quality Standards for its designated use, it is put on the 303(d) list and a Total Maximum Daily Load (TMDL) document is created.</a:t>
            </a: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54928">
            <a:off x="494271" y="2523779"/>
            <a:ext cx="5956446" cy="4777711"/>
          </a:xfrm>
          <a:prstGeom prst="rect">
            <a:avLst/>
          </a:prstGeom>
        </p:spPr>
      </p:pic>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41163">
            <a:off x="3811886" y="3890410"/>
            <a:ext cx="5530229" cy="4377284"/>
          </a:xfrm>
          <a:prstGeom prst="rect">
            <a:avLst/>
          </a:prstGeom>
        </p:spPr>
      </p:pic>
      <p:sp>
        <p:nvSpPr>
          <p:cNvPr id="5" name="Donut 4"/>
          <p:cNvSpPr/>
          <p:nvPr/>
        </p:nvSpPr>
        <p:spPr>
          <a:xfrm rot="20937300">
            <a:off x="2355965" y="3139146"/>
            <a:ext cx="2276948" cy="830781"/>
          </a:xfrm>
          <a:prstGeom prst="donut">
            <a:avLst>
              <a:gd name="adj" fmla="val 8845"/>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rot="349820">
            <a:off x="5709726" y="4467315"/>
            <a:ext cx="2276948" cy="830781"/>
          </a:xfrm>
          <a:prstGeom prst="donut">
            <a:avLst>
              <a:gd name="adj" fmla="val 8845"/>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3658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246345"/>
            <a:ext cx="8733183" cy="871254"/>
          </a:xfrm>
        </p:spPr>
        <p:txBody>
          <a:bodyPr/>
          <a:lstStyle/>
          <a:p>
            <a:r>
              <a:rPr lang="en-US" dirty="0"/>
              <a:t>TMDL Document Process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427449029"/>
              </p:ext>
            </p:extLst>
          </p:nvPr>
        </p:nvGraphicFramePr>
        <p:xfrm>
          <a:off x="185531" y="980661"/>
          <a:ext cx="5219440" cy="3719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185530" y="4094922"/>
            <a:ext cx="1705699" cy="2570922"/>
            <a:chOff x="0" y="0"/>
            <a:chExt cx="1705699" cy="3631096"/>
          </a:xfrm>
        </p:grpSpPr>
        <p:sp>
          <p:nvSpPr>
            <p:cNvPr id="7" name="Rounded Rectangle 6"/>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“poor biological communities”</a:t>
              </a:r>
            </a:p>
          </p:txBody>
        </p:sp>
      </p:grpSp>
      <p:grpSp>
        <p:nvGrpSpPr>
          <p:cNvPr id="9" name="Group 8"/>
          <p:cNvGrpSpPr/>
          <p:nvPr/>
        </p:nvGrpSpPr>
        <p:grpSpPr>
          <a:xfrm>
            <a:off x="1934817" y="4094922"/>
            <a:ext cx="1705699" cy="2570922"/>
            <a:chOff x="0" y="-1436766"/>
            <a:chExt cx="1705699" cy="5067862"/>
          </a:xfrm>
        </p:grpSpPr>
        <p:sp>
          <p:nvSpPr>
            <p:cNvPr id="10" name="Rounded Rectangle 9"/>
            <p:cNvSpPr/>
            <p:nvPr/>
          </p:nvSpPr>
          <p:spPr>
            <a:xfrm>
              <a:off x="0" y="-1436766"/>
              <a:ext cx="1705699" cy="506786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0" y="-1097170"/>
              <a:ext cx="1705699" cy="4414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Impaired habitat due to siltation and sedimentation that coated surfaces, flashy flows</a:t>
              </a:r>
            </a:p>
          </p:txBody>
        </p:sp>
      </p:grpSp>
      <p:grpSp>
        <p:nvGrpSpPr>
          <p:cNvPr id="12" name="Group 11"/>
          <p:cNvGrpSpPr/>
          <p:nvPr/>
        </p:nvGrpSpPr>
        <p:grpSpPr>
          <a:xfrm>
            <a:off x="3699271" y="4094922"/>
            <a:ext cx="1705699" cy="2570922"/>
            <a:chOff x="0" y="0"/>
            <a:chExt cx="1705699" cy="3631096"/>
          </a:xfrm>
        </p:grpSpPr>
        <p:sp>
          <p:nvSpPr>
            <p:cNvPr id="13" name="Rounded Rectangle 12"/>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Direct storm sewer discharge, erosive stream banks, reduction in riparian zones, increased impervious surfaces</a:t>
              </a:r>
            </a:p>
          </p:txBody>
        </p:sp>
      </p:grpSp>
      <p:sp>
        <p:nvSpPr>
          <p:cNvPr id="21" name="Title 1"/>
          <p:cNvSpPr txBox="1">
            <a:spLocks/>
          </p:cNvSpPr>
          <p:nvPr/>
        </p:nvSpPr>
        <p:spPr>
          <a:xfrm>
            <a:off x="92765" y="3981763"/>
            <a:ext cx="2252870" cy="570872"/>
          </a:xfrm>
          <a:prstGeom prst="rect">
            <a:avLst/>
          </a:prstGeom>
          <a:solidFill>
            <a:schemeClr val="bg2">
              <a:lumMod val="90000"/>
            </a:schemeClr>
          </a:solidFill>
          <a:ln>
            <a:noFill/>
          </a:ln>
          <a:effectLst>
            <a:softEdge rad="114300"/>
          </a:effectLst>
          <a:scene3d>
            <a:camera prst="orthographicFront"/>
            <a:lightRig rig="threePt" dir="t"/>
          </a:scene3d>
          <a:sp3d>
            <a:bevelT/>
          </a:sp3d>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400" dirty="0">
                <a:solidFill>
                  <a:schemeClr val="bg1"/>
                </a:solidFill>
              </a:rPr>
              <a:t>PC Biota TMDL</a:t>
            </a:r>
          </a:p>
        </p:txBody>
      </p:sp>
    </p:spTree>
    <p:extLst>
      <p:ext uri="{BB962C8B-B14F-4D97-AF65-F5344CB8AC3E}">
        <p14:creationId xmlns:p14="http://schemas.microsoft.com/office/powerpoint/2010/main" val="206996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FF579AE-484D-4172-A0EA-ADDED9A481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713F8A3-E713-4516-A067-182548B3C70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CCC10930-EAFB-4F20-9788-322790F245F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3CB8F388-02BB-411A-9BAF-BF3361B24F7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20EA94D5-A4FC-4CF9-AB76-8994DD6D0D3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E9967A28-F06E-4577-BA5A-5ED40D706DE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4AD5AF36-395E-4AFF-BC77-9C9E78A98536}"/>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990601"/>
            <a:ext cx="9144000" cy="5912069"/>
          </a:xfrm>
          <a:prstGeom prst="rect">
            <a:avLst/>
          </a:prstGeom>
          <a:noFill/>
          <a:ln w="9525">
            <a:noFill/>
            <a:miter lim="800000"/>
            <a:headEnd/>
            <a:tailEnd/>
          </a:ln>
        </p:spPr>
      </p:pic>
      <p:sp>
        <p:nvSpPr>
          <p:cNvPr id="2" name="Title 1"/>
          <p:cNvSpPr>
            <a:spLocks noGrp="1"/>
          </p:cNvSpPr>
          <p:nvPr>
            <p:ph type="title"/>
          </p:nvPr>
        </p:nvSpPr>
        <p:spPr>
          <a:xfrm>
            <a:off x="0" y="0"/>
            <a:ext cx="9144000" cy="1143000"/>
          </a:xfrm>
          <a:solidFill>
            <a:schemeClr val="bg1">
              <a:alpha val="70000"/>
            </a:schemeClr>
          </a:solidFill>
        </p:spPr>
        <p:txBody>
          <a:bodyPr/>
          <a:lstStyle/>
          <a:p>
            <a:r>
              <a:rPr lang="en-US" dirty="0"/>
              <a:t>Siltation</a:t>
            </a:r>
          </a:p>
        </p:txBody>
      </p:sp>
      <p:cxnSp>
        <p:nvCxnSpPr>
          <p:cNvPr id="6" name="Straight Arrow Connector 5"/>
          <p:cNvCxnSpPr/>
          <p:nvPr/>
        </p:nvCxnSpPr>
        <p:spPr>
          <a:xfrm rot="16200000" flipH="1">
            <a:off x="2819400" y="3200400"/>
            <a:ext cx="914400" cy="914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3200400" y="3048000"/>
            <a:ext cx="838200" cy="838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3619500" y="2933700"/>
            <a:ext cx="8382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38600" y="2895600"/>
            <a:ext cx="76200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7239000" y="3733800"/>
            <a:ext cx="137160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6934200" y="3962400"/>
            <a:ext cx="1981200" cy="990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7391400" y="3352800"/>
            <a:ext cx="106680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7467600" y="3200400"/>
            <a:ext cx="685800" cy="381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31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Content Placeholder 7" descr="Dsc_0160.Jpg"/>
          <p:cNvPicPr>
            <a:picLocks noChangeAspect="1"/>
          </p:cNvPicPr>
          <p:nvPr/>
        </p:nvPicPr>
        <p:blipFill>
          <a:blip r:embed="rId2" cstate="print">
            <a:lum bright="-5000" contrast="2000"/>
          </a:blip>
          <a:srcRect/>
          <a:stretch>
            <a:fillRect/>
          </a:stretch>
        </p:blipFill>
        <p:spPr bwMode="auto">
          <a:xfrm>
            <a:off x="-381000" y="0"/>
            <a:ext cx="10244352" cy="6858000"/>
          </a:xfrm>
          <a:prstGeom prst="rect">
            <a:avLst/>
          </a:prstGeom>
          <a:noFill/>
          <a:ln w="12700">
            <a:solidFill>
              <a:schemeClr val="bg1"/>
            </a:solidFill>
            <a:miter lim="800000"/>
            <a:headEnd/>
            <a:tailEnd/>
          </a:ln>
        </p:spPr>
      </p:pic>
    </p:spTree>
    <p:extLst>
      <p:ext uri="{BB962C8B-B14F-4D97-AF65-F5344CB8AC3E}">
        <p14:creationId xmlns:p14="http://schemas.microsoft.com/office/powerpoint/2010/main" val="258956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huc2 watershed map.gif"/>
          <p:cNvPicPr>
            <a:picLocks noChangeAspect="1"/>
          </p:cNvPicPr>
          <p:nvPr/>
        </p:nvPicPr>
        <p:blipFill>
          <a:blip r:embed="rId3" cstate="print"/>
          <a:srcRect/>
          <a:stretch>
            <a:fillRect/>
          </a:stretch>
        </p:blipFill>
        <p:spPr bwMode="auto">
          <a:xfrm>
            <a:off x="990600" y="228600"/>
            <a:ext cx="7165975" cy="6381750"/>
          </a:xfrm>
          <a:prstGeom prst="rect">
            <a:avLst/>
          </a:prstGeom>
          <a:noFill/>
          <a:ln w="9525">
            <a:noFill/>
            <a:miter lim="800000"/>
            <a:headEnd/>
            <a:tailEnd/>
          </a:ln>
        </p:spPr>
      </p:pic>
      <p:sp>
        <p:nvSpPr>
          <p:cNvPr id="40963" name="TextBox 2"/>
          <p:cNvSpPr txBox="1">
            <a:spLocks noChangeArrowheads="1"/>
          </p:cNvSpPr>
          <p:nvPr/>
        </p:nvSpPr>
        <p:spPr bwMode="auto">
          <a:xfrm>
            <a:off x="1295401" y="5715000"/>
            <a:ext cx="6629400" cy="707886"/>
          </a:xfrm>
          <a:prstGeom prst="rect">
            <a:avLst/>
          </a:prstGeom>
          <a:noFill/>
          <a:ln w="9525">
            <a:noFill/>
            <a:miter lim="800000"/>
            <a:headEnd/>
            <a:tailEnd/>
          </a:ln>
        </p:spPr>
        <p:txBody>
          <a:bodyPr wrap="square">
            <a:spAutoFit/>
          </a:bodyPr>
          <a:lstStyle/>
          <a:p>
            <a:r>
              <a:rPr lang="en-US" sz="2000" dirty="0">
                <a:solidFill>
                  <a:schemeClr val="bg1"/>
                </a:solidFill>
              </a:rPr>
              <a:t>Watersheds are topographical and hydrological units that</a:t>
            </a:r>
          </a:p>
          <a:p>
            <a:r>
              <a:rPr lang="en-US" sz="2000" dirty="0">
                <a:solidFill>
                  <a:schemeClr val="bg1"/>
                </a:solidFill>
              </a:rPr>
              <a:t>integrate the landscape into nested sets of drainages.</a:t>
            </a:r>
          </a:p>
        </p:txBody>
      </p:sp>
      <p:sp>
        <p:nvSpPr>
          <p:cNvPr id="4" name="Rectangle 3"/>
          <p:cNvSpPr/>
          <p:nvPr/>
        </p:nvSpPr>
        <p:spPr>
          <a:xfrm>
            <a:off x="5029200" y="1600200"/>
            <a:ext cx="12954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86007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5" name="Picture 2" descr="C:\Documents and Settings\pdh4.PC16868\Desktop\CCHF\Plaster Creek Pictures\Plaster Creek 0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41415" y="-1141412"/>
            <a:ext cx="6861175" cy="9144000"/>
          </a:xfrm>
          <a:prstGeom prst="rect">
            <a:avLst/>
          </a:prstGeom>
          <a:noFill/>
          <a:ln w="9525">
            <a:noFill/>
            <a:miter lim="800000"/>
            <a:headEnd/>
            <a:tailEnd/>
          </a:ln>
        </p:spPr>
      </p:pic>
    </p:spTree>
    <p:extLst>
      <p:ext uri="{BB962C8B-B14F-4D97-AF65-F5344CB8AC3E}">
        <p14:creationId xmlns:p14="http://schemas.microsoft.com/office/powerpoint/2010/main" val="3907693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a:blip r:embed="rId3" cstate="print"/>
          <a:srcRect/>
          <a:stretch>
            <a:fillRect/>
          </a:stretch>
        </p:blipFill>
        <p:spPr bwMode="auto">
          <a:xfrm>
            <a:off x="2362200" y="0"/>
            <a:ext cx="4495800" cy="6789576"/>
          </a:xfrm>
          <a:prstGeom prst="rect">
            <a:avLst/>
          </a:prstGeom>
          <a:noFill/>
          <a:ln w="9525">
            <a:noFill/>
            <a:miter lim="800000"/>
            <a:headEnd/>
            <a:tailEnd/>
          </a:ln>
        </p:spPr>
      </p:pic>
    </p:spTree>
    <p:extLst>
      <p:ext uri="{BB962C8B-B14F-4D97-AF65-F5344CB8AC3E}">
        <p14:creationId xmlns:p14="http://schemas.microsoft.com/office/powerpoint/2010/main" val="1987774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1524000"/>
            <a:ext cx="4191000" cy="4419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3" descr="P41779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3" y="0"/>
            <a:ext cx="5143499" cy="6858000"/>
          </a:xfrm>
          <a:prstGeom prst="rect">
            <a:avLst/>
          </a:prstGeom>
          <a:ln>
            <a:solidFill>
              <a:schemeClr val="bg1">
                <a:lumMod val="95000"/>
              </a:schemeClr>
            </a:solidFill>
          </a:ln>
        </p:spPr>
      </p:pic>
      <p:sp>
        <p:nvSpPr>
          <p:cNvPr id="5" name="TextBox 4"/>
          <p:cNvSpPr txBox="1"/>
          <p:nvPr/>
        </p:nvSpPr>
        <p:spPr>
          <a:xfrm>
            <a:off x="1447800" y="2438401"/>
            <a:ext cx="1524000" cy="369332"/>
          </a:xfrm>
          <a:prstGeom prst="rect">
            <a:avLst/>
          </a:prstGeom>
          <a:noFill/>
          <a:ln w="25400">
            <a:solidFill>
              <a:schemeClr val="tx1"/>
            </a:solidFill>
          </a:ln>
        </p:spPr>
        <p:txBody>
          <a:bodyPr wrap="square" rtlCol="0">
            <a:spAutoFit/>
          </a:bodyPr>
          <a:lstStyle/>
          <a:p>
            <a:r>
              <a:rPr lang="en-US" dirty="0"/>
              <a:t>Bank erosion</a:t>
            </a:r>
          </a:p>
        </p:txBody>
      </p:sp>
      <p:sp>
        <p:nvSpPr>
          <p:cNvPr id="6" name="TextBox 5"/>
          <p:cNvSpPr txBox="1"/>
          <p:nvPr/>
        </p:nvSpPr>
        <p:spPr>
          <a:xfrm>
            <a:off x="2971800" y="3581401"/>
            <a:ext cx="1143000" cy="369332"/>
          </a:xfrm>
          <a:prstGeom prst="rect">
            <a:avLst/>
          </a:prstGeom>
          <a:noFill/>
          <a:ln w="25400">
            <a:solidFill>
              <a:schemeClr val="tx1"/>
            </a:solidFill>
          </a:ln>
        </p:spPr>
        <p:txBody>
          <a:bodyPr wrap="square" rtlCol="0">
            <a:spAutoFit/>
          </a:bodyPr>
          <a:lstStyle/>
          <a:p>
            <a:r>
              <a:rPr lang="en-US" dirty="0"/>
              <a:t>Log jams</a:t>
            </a:r>
          </a:p>
        </p:txBody>
      </p:sp>
      <p:sp>
        <p:nvSpPr>
          <p:cNvPr id="7" name="TextBox 6"/>
          <p:cNvSpPr txBox="1"/>
          <p:nvPr/>
        </p:nvSpPr>
        <p:spPr>
          <a:xfrm>
            <a:off x="381000" y="3581400"/>
            <a:ext cx="1143000" cy="381000"/>
          </a:xfrm>
          <a:prstGeom prst="rect">
            <a:avLst/>
          </a:prstGeom>
          <a:noFill/>
          <a:ln w="25400">
            <a:solidFill>
              <a:schemeClr val="tx1"/>
            </a:solidFill>
          </a:ln>
        </p:spPr>
        <p:txBody>
          <a:bodyPr wrap="square" rtlCol="0">
            <a:spAutoFit/>
          </a:bodyPr>
          <a:lstStyle/>
          <a:p>
            <a:r>
              <a:rPr lang="en-US" dirty="0"/>
              <a:t>Flooding</a:t>
            </a:r>
          </a:p>
        </p:txBody>
      </p:sp>
      <p:cxnSp>
        <p:nvCxnSpPr>
          <p:cNvPr id="8" name="Shape 7"/>
          <p:cNvCxnSpPr>
            <a:stCxn id="5" idx="3"/>
            <a:endCxn id="6" idx="0"/>
          </p:cNvCxnSpPr>
          <p:nvPr/>
        </p:nvCxnSpPr>
        <p:spPr>
          <a:xfrm>
            <a:off x="2971800" y="2623067"/>
            <a:ext cx="571500" cy="958334"/>
          </a:xfrm>
          <a:prstGeom prst="curvedConnector2">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6" idx="2"/>
            <a:endCxn id="7" idx="2"/>
          </p:cNvCxnSpPr>
          <p:nvPr/>
        </p:nvCxnSpPr>
        <p:spPr>
          <a:xfrm rot="5400000">
            <a:off x="2242068" y="2661166"/>
            <a:ext cx="11667" cy="2590800"/>
          </a:xfrm>
          <a:prstGeom prst="curvedConnector3">
            <a:avLst>
              <a:gd name="adj1" fmla="val 7057213"/>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0" name="Shape 9"/>
          <p:cNvCxnSpPr>
            <a:stCxn id="7" idx="0"/>
            <a:endCxn id="5" idx="1"/>
          </p:cNvCxnSpPr>
          <p:nvPr/>
        </p:nvCxnSpPr>
        <p:spPr>
          <a:xfrm rot="5400000" flipH="1" flipV="1">
            <a:off x="720985" y="2854584"/>
            <a:ext cx="958333" cy="495300"/>
          </a:xfrm>
          <a:prstGeom prst="curvedConnector2">
            <a:avLst/>
          </a:prstGeom>
          <a:ln w="349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7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246345"/>
            <a:ext cx="8733183" cy="871254"/>
          </a:xfrm>
        </p:spPr>
        <p:txBody>
          <a:bodyPr/>
          <a:lstStyle/>
          <a:p>
            <a:r>
              <a:rPr lang="en-US" dirty="0"/>
              <a:t>TMDL Document Process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738418736"/>
              </p:ext>
            </p:extLst>
          </p:nvPr>
        </p:nvGraphicFramePr>
        <p:xfrm>
          <a:off x="185530" y="980661"/>
          <a:ext cx="6964457" cy="3719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185530" y="4094922"/>
            <a:ext cx="1705699" cy="2570922"/>
            <a:chOff x="0" y="0"/>
            <a:chExt cx="1705699" cy="3631096"/>
          </a:xfrm>
        </p:grpSpPr>
        <p:sp>
          <p:nvSpPr>
            <p:cNvPr id="7" name="Rounded Rectangle 6"/>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“poor biological communities”</a:t>
              </a:r>
            </a:p>
          </p:txBody>
        </p:sp>
      </p:grpSp>
      <p:grpSp>
        <p:nvGrpSpPr>
          <p:cNvPr id="9" name="Group 8"/>
          <p:cNvGrpSpPr/>
          <p:nvPr/>
        </p:nvGrpSpPr>
        <p:grpSpPr>
          <a:xfrm>
            <a:off x="1934817" y="4094922"/>
            <a:ext cx="1705699" cy="2570922"/>
            <a:chOff x="0" y="-1436766"/>
            <a:chExt cx="1705699" cy="5067862"/>
          </a:xfrm>
        </p:grpSpPr>
        <p:sp>
          <p:nvSpPr>
            <p:cNvPr id="10" name="Rounded Rectangle 9"/>
            <p:cNvSpPr/>
            <p:nvPr/>
          </p:nvSpPr>
          <p:spPr>
            <a:xfrm>
              <a:off x="0" y="-1436766"/>
              <a:ext cx="1705699" cy="506786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0" y="-1097170"/>
              <a:ext cx="1705699" cy="4414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Impaired habitat due to siltation and sedimentation that coated surfaces, flashy flows</a:t>
              </a:r>
            </a:p>
          </p:txBody>
        </p:sp>
      </p:grpSp>
      <p:grpSp>
        <p:nvGrpSpPr>
          <p:cNvPr id="12" name="Group 11"/>
          <p:cNvGrpSpPr/>
          <p:nvPr/>
        </p:nvGrpSpPr>
        <p:grpSpPr>
          <a:xfrm>
            <a:off x="3699271" y="4094922"/>
            <a:ext cx="1705699" cy="2570922"/>
            <a:chOff x="0" y="0"/>
            <a:chExt cx="1705699" cy="3631096"/>
          </a:xfrm>
        </p:grpSpPr>
        <p:sp>
          <p:nvSpPr>
            <p:cNvPr id="13" name="Rounded Rectangle 12"/>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Direct storm sewer discharge, increased impervious surfaces, erosive stream banks, reduction in riparian zones</a:t>
              </a:r>
            </a:p>
          </p:txBody>
        </p:sp>
      </p:grpSp>
      <p:grpSp>
        <p:nvGrpSpPr>
          <p:cNvPr id="15" name="Group 14"/>
          <p:cNvGrpSpPr/>
          <p:nvPr/>
        </p:nvGrpSpPr>
        <p:grpSpPr>
          <a:xfrm>
            <a:off x="5444288" y="4094922"/>
            <a:ext cx="1705699" cy="2570922"/>
            <a:chOff x="0" y="0"/>
            <a:chExt cx="1705699" cy="3631096"/>
          </a:xfrm>
        </p:grpSpPr>
        <p:sp>
          <p:nvSpPr>
            <p:cNvPr id="16" name="Rounded Rectangle 15"/>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1) </a:t>
              </a:r>
              <a:r>
                <a:rPr lang="en-US" sz="1600" dirty="0" err="1"/>
                <a:t>Macroinvert</a:t>
              </a:r>
              <a:r>
                <a:rPr lang="en-US" sz="1600" dirty="0"/>
                <a:t>. community score &gt;= -4</a:t>
              </a:r>
            </a:p>
            <a:p>
              <a:pPr lvl="0" algn="ctr"/>
              <a:r>
                <a:rPr lang="en-US" sz="1600" dirty="0"/>
                <a:t>2) Habitat quality score of 65 or more</a:t>
              </a:r>
            </a:p>
            <a:p>
              <a:pPr lvl="0" algn="ctr"/>
              <a:r>
                <a:rPr lang="en-US" sz="1600" dirty="0"/>
                <a:t>3) Total Suspended Solids&lt;30mg/l</a:t>
              </a:r>
            </a:p>
          </p:txBody>
        </p:sp>
      </p:grpSp>
      <p:sp>
        <p:nvSpPr>
          <p:cNvPr id="21" name="Title 1"/>
          <p:cNvSpPr txBox="1">
            <a:spLocks/>
          </p:cNvSpPr>
          <p:nvPr/>
        </p:nvSpPr>
        <p:spPr>
          <a:xfrm>
            <a:off x="92765" y="3981763"/>
            <a:ext cx="2252870" cy="570872"/>
          </a:xfrm>
          <a:prstGeom prst="rect">
            <a:avLst/>
          </a:prstGeom>
          <a:solidFill>
            <a:schemeClr val="bg2">
              <a:lumMod val="90000"/>
            </a:schemeClr>
          </a:solidFill>
          <a:ln>
            <a:noFill/>
          </a:ln>
          <a:effectLst>
            <a:softEdge rad="114300"/>
          </a:effectLst>
          <a:scene3d>
            <a:camera prst="orthographicFront"/>
            <a:lightRig rig="threePt" dir="t"/>
          </a:scene3d>
          <a:sp3d>
            <a:bevelT/>
          </a:sp3d>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400" dirty="0">
                <a:solidFill>
                  <a:schemeClr val="bg1"/>
                </a:solidFill>
              </a:rPr>
              <a:t>PC Biota TMDL</a:t>
            </a:r>
          </a:p>
        </p:txBody>
      </p:sp>
    </p:spTree>
    <p:extLst>
      <p:ext uri="{BB962C8B-B14F-4D97-AF65-F5344CB8AC3E}">
        <p14:creationId xmlns:p14="http://schemas.microsoft.com/office/powerpoint/2010/main" val="320976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4AD5AF36-395E-4AFF-BC77-9C9E78A9853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2E0B773A-1959-47D4-8D32-A1045A75005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052E6A0C-C8B4-467D-B03D-D87402A4E27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246345"/>
            <a:ext cx="8733183" cy="871254"/>
          </a:xfrm>
        </p:spPr>
        <p:txBody>
          <a:bodyPr/>
          <a:lstStyle/>
          <a:p>
            <a:r>
              <a:rPr lang="en-US" dirty="0"/>
              <a:t>TMDL Document Process</a:t>
            </a:r>
          </a:p>
        </p:txBody>
      </p:sp>
      <p:graphicFrame>
        <p:nvGraphicFramePr>
          <p:cNvPr id="4" name="Content Placeholder 3"/>
          <p:cNvGraphicFramePr>
            <a:graphicFrameLocks noGrp="1"/>
          </p:cNvGraphicFramePr>
          <p:nvPr>
            <p:ph sz="quarter" idx="13"/>
            <p:extLst/>
          </p:nvPr>
        </p:nvGraphicFramePr>
        <p:xfrm>
          <a:off x="185530" y="980661"/>
          <a:ext cx="8733183" cy="3719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185530" y="4094922"/>
            <a:ext cx="1705699" cy="2570922"/>
            <a:chOff x="0" y="0"/>
            <a:chExt cx="1705699" cy="3631096"/>
          </a:xfrm>
        </p:grpSpPr>
        <p:sp>
          <p:nvSpPr>
            <p:cNvPr id="7" name="Rounded Rectangle 6"/>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“poor biological communities”</a:t>
              </a:r>
            </a:p>
          </p:txBody>
        </p:sp>
      </p:grpSp>
      <p:grpSp>
        <p:nvGrpSpPr>
          <p:cNvPr id="9" name="Group 8"/>
          <p:cNvGrpSpPr/>
          <p:nvPr/>
        </p:nvGrpSpPr>
        <p:grpSpPr>
          <a:xfrm>
            <a:off x="1934817" y="4094922"/>
            <a:ext cx="1705699" cy="2570922"/>
            <a:chOff x="0" y="-1436766"/>
            <a:chExt cx="1705699" cy="5067862"/>
          </a:xfrm>
        </p:grpSpPr>
        <p:sp>
          <p:nvSpPr>
            <p:cNvPr id="10" name="Rounded Rectangle 9"/>
            <p:cNvSpPr/>
            <p:nvPr/>
          </p:nvSpPr>
          <p:spPr>
            <a:xfrm>
              <a:off x="0" y="-1436766"/>
              <a:ext cx="1705699" cy="506786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0" y="-1097170"/>
              <a:ext cx="1705699" cy="44147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Impaired habitat due to siltation and sedimentation that coated surfaces, flashy flows</a:t>
              </a:r>
            </a:p>
          </p:txBody>
        </p:sp>
      </p:grpSp>
      <p:grpSp>
        <p:nvGrpSpPr>
          <p:cNvPr id="12" name="Group 11"/>
          <p:cNvGrpSpPr/>
          <p:nvPr/>
        </p:nvGrpSpPr>
        <p:grpSpPr>
          <a:xfrm>
            <a:off x="3699271" y="4094922"/>
            <a:ext cx="1705699" cy="2570922"/>
            <a:chOff x="0" y="0"/>
            <a:chExt cx="1705699" cy="3631096"/>
          </a:xfrm>
        </p:grpSpPr>
        <p:sp>
          <p:nvSpPr>
            <p:cNvPr id="13" name="Rounded Rectangle 12"/>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Direct storm sewer discharge, increased impervious surfaces, erosive stream banks, reduction in riparian zones</a:t>
              </a:r>
            </a:p>
          </p:txBody>
        </p:sp>
      </p:grpSp>
      <p:grpSp>
        <p:nvGrpSpPr>
          <p:cNvPr id="15" name="Group 14"/>
          <p:cNvGrpSpPr/>
          <p:nvPr/>
        </p:nvGrpSpPr>
        <p:grpSpPr>
          <a:xfrm>
            <a:off x="5444288" y="4094922"/>
            <a:ext cx="1705699" cy="2570922"/>
            <a:chOff x="0" y="0"/>
            <a:chExt cx="1705699" cy="3631096"/>
          </a:xfrm>
        </p:grpSpPr>
        <p:sp>
          <p:nvSpPr>
            <p:cNvPr id="16" name="Rounded Rectangle 15"/>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1) </a:t>
              </a:r>
              <a:r>
                <a:rPr lang="en-US" sz="1600" dirty="0" err="1"/>
                <a:t>Macroinvert</a:t>
              </a:r>
              <a:r>
                <a:rPr lang="en-US" sz="1600" dirty="0"/>
                <a:t>. community score &gt;= -4</a:t>
              </a:r>
            </a:p>
            <a:p>
              <a:pPr lvl="0" algn="ctr"/>
              <a:r>
                <a:rPr lang="en-US" sz="1600" dirty="0"/>
                <a:t>2) Habitat quality score of 65 or more</a:t>
              </a:r>
            </a:p>
            <a:p>
              <a:pPr lvl="0" algn="ctr"/>
              <a:r>
                <a:rPr lang="en-US" sz="1600" dirty="0"/>
                <a:t>3) Total Suspended Solids&lt;30mg/l</a:t>
              </a:r>
            </a:p>
          </p:txBody>
        </p:sp>
      </p:grpSp>
      <p:grpSp>
        <p:nvGrpSpPr>
          <p:cNvPr id="18" name="Group 17"/>
          <p:cNvGrpSpPr/>
          <p:nvPr/>
        </p:nvGrpSpPr>
        <p:grpSpPr>
          <a:xfrm>
            <a:off x="7213014" y="4094922"/>
            <a:ext cx="1705699" cy="2570922"/>
            <a:chOff x="0" y="0"/>
            <a:chExt cx="1705699" cy="3631096"/>
          </a:xfrm>
        </p:grpSpPr>
        <p:sp>
          <p:nvSpPr>
            <p:cNvPr id="19" name="Rounded Rectangle 18"/>
            <p:cNvSpPr/>
            <p:nvPr/>
          </p:nvSpPr>
          <p:spPr>
            <a:xfrm>
              <a:off x="0" y="0"/>
              <a:ext cx="1705699" cy="36310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4"/>
            <p:cNvSpPr/>
            <p:nvPr/>
          </p:nvSpPr>
          <p:spPr>
            <a:xfrm>
              <a:off x="0" y="243319"/>
              <a:ext cx="1705699" cy="3163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a:r>
                <a:rPr lang="en-US" sz="1600" dirty="0"/>
                <a:t>Reduce runoff rates and sediment loads from controllable upland sources and reduce streambank erosion</a:t>
              </a:r>
            </a:p>
          </p:txBody>
        </p:sp>
      </p:grpSp>
      <p:sp>
        <p:nvSpPr>
          <p:cNvPr id="21" name="Title 1"/>
          <p:cNvSpPr txBox="1">
            <a:spLocks/>
          </p:cNvSpPr>
          <p:nvPr/>
        </p:nvSpPr>
        <p:spPr>
          <a:xfrm>
            <a:off x="92765" y="3981763"/>
            <a:ext cx="2252870" cy="570872"/>
          </a:xfrm>
          <a:prstGeom prst="rect">
            <a:avLst/>
          </a:prstGeom>
          <a:solidFill>
            <a:schemeClr val="bg2">
              <a:lumMod val="90000"/>
            </a:schemeClr>
          </a:solidFill>
          <a:ln>
            <a:noFill/>
          </a:ln>
          <a:effectLst>
            <a:softEdge rad="114300"/>
          </a:effectLst>
          <a:scene3d>
            <a:camera prst="orthographicFront"/>
            <a:lightRig rig="threePt" dir="t"/>
          </a:scene3d>
          <a:sp3d>
            <a:bevelT/>
          </a:sp3d>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400" dirty="0">
                <a:solidFill>
                  <a:schemeClr val="bg1"/>
                </a:solidFill>
              </a:rPr>
              <a:t>PC Biota TMDL</a:t>
            </a:r>
          </a:p>
        </p:txBody>
      </p:sp>
    </p:spTree>
    <p:extLst>
      <p:ext uri="{BB962C8B-B14F-4D97-AF65-F5344CB8AC3E}">
        <p14:creationId xmlns:p14="http://schemas.microsoft.com/office/powerpoint/2010/main" val="10779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EB1EC83-9699-4737-950C-70206C37D12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5B0D824-0242-41C9-B268-10041FB39C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who’s responsible for implementing the </a:t>
            </a:r>
            <a:r>
              <a:rPr lang="en-US" dirty="0" err="1"/>
              <a:t>tmdl</a:t>
            </a:r>
            <a:r>
              <a:rPr lang="en-US" dirty="0"/>
              <a:t>?</a:t>
            </a:r>
          </a:p>
        </p:txBody>
      </p:sp>
      <p:sp>
        <p:nvSpPr>
          <p:cNvPr id="5" name="Content Placeholder 4"/>
          <p:cNvSpPr>
            <a:spLocks noGrp="1"/>
          </p:cNvSpPr>
          <p:nvPr>
            <p:ph sz="quarter" idx="13"/>
          </p:nvPr>
        </p:nvSpPr>
        <p:spPr>
          <a:xfrm>
            <a:off x="685330" y="2367094"/>
            <a:ext cx="7772870" cy="3457510"/>
          </a:xfrm>
        </p:spPr>
        <p:txBody>
          <a:bodyPr>
            <a:normAutofit/>
          </a:bodyPr>
          <a:lstStyle/>
          <a:p>
            <a:r>
              <a:rPr lang="en-US" dirty="0"/>
              <a:t>“Once a TMDL is developed and approved . . . Nonpoint sources of pollution are reduced mainly through voluntary programs and the work of local stakeholders”</a:t>
            </a:r>
          </a:p>
        </p:txBody>
      </p:sp>
    </p:spTree>
    <p:extLst>
      <p:ext uri="{BB962C8B-B14F-4D97-AF65-F5344CB8AC3E}">
        <p14:creationId xmlns:p14="http://schemas.microsoft.com/office/powerpoint/2010/main" val="909150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2400" y="2209801"/>
            <a:ext cx="1752600" cy="646331"/>
          </a:xfrm>
          <a:prstGeom prst="rect">
            <a:avLst/>
          </a:prstGeom>
          <a:noFill/>
          <a:ln w="25400">
            <a:solidFill>
              <a:schemeClr val="tx1"/>
            </a:solidFill>
          </a:ln>
        </p:spPr>
        <p:txBody>
          <a:bodyPr wrap="square" rtlCol="0">
            <a:spAutoFit/>
          </a:bodyPr>
          <a:lstStyle/>
          <a:p>
            <a:r>
              <a:rPr lang="en-US" i="1" dirty="0"/>
              <a:t>E. coli </a:t>
            </a:r>
            <a:r>
              <a:rPr lang="en-US" dirty="0"/>
              <a:t>contamination</a:t>
            </a:r>
            <a:endParaRPr lang="en-US" i="1" dirty="0"/>
          </a:p>
        </p:txBody>
      </p:sp>
      <p:sp>
        <p:nvSpPr>
          <p:cNvPr id="5" name="TextBox 4"/>
          <p:cNvSpPr txBox="1"/>
          <p:nvPr/>
        </p:nvSpPr>
        <p:spPr>
          <a:xfrm>
            <a:off x="4267200" y="1447801"/>
            <a:ext cx="1143000" cy="369332"/>
          </a:xfrm>
          <a:prstGeom prst="rect">
            <a:avLst/>
          </a:prstGeom>
          <a:noFill/>
          <a:ln w="25400">
            <a:solidFill>
              <a:schemeClr val="tx1"/>
            </a:solidFill>
          </a:ln>
        </p:spPr>
        <p:txBody>
          <a:bodyPr wrap="square" rtlCol="0">
            <a:spAutoFit/>
          </a:bodyPr>
          <a:lstStyle/>
          <a:p>
            <a:r>
              <a:rPr lang="en-US" dirty="0"/>
              <a:t>Sediment</a:t>
            </a:r>
          </a:p>
        </p:txBody>
      </p:sp>
      <p:sp>
        <p:nvSpPr>
          <p:cNvPr id="6" name="TextBox 5"/>
          <p:cNvSpPr txBox="1"/>
          <p:nvPr/>
        </p:nvSpPr>
        <p:spPr>
          <a:xfrm>
            <a:off x="3962400" y="3429001"/>
            <a:ext cx="1905000" cy="369332"/>
          </a:xfrm>
          <a:prstGeom prst="rect">
            <a:avLst/>
          </a:prstGeom>
          <a:noFill/>
          <a:ln w="25400">
            <a:solidFill>
              <a:schemeClr val="tx1"/>
            </a:solidFill>
          </a:ln>
        </p:spPr>
        <p:txBody>
          <a:bodyPr wrap="square" rtlCol="0">
            <a:spAutoFit/>
          </a:bodyPr>
          <a:lstStyle/>
          <a:p>
            <a:r>
              <a:rPr lang="en-US" dirty="0"/>
              <a:t>Nutrient pollution</a:t>
            </a:r>
          </a:p>
        </p:txBody>
      </p:sp>
      <p:sp>
        <p:nvSpPr>
          <p:cNvPr id="7" name="TextBox 6"/>
          <p:cNvSpPr txBox="1"/>
          <p:nvPr/>
        </p:nvSpPr>
        <p:spPr>
          <a:xfrm>
            <a:off x="3962400" y="4114801"/>
            <a:ext cx="1905000" cy="369332"/>
          </a:xfrm>
          <a:prstGeom prst="rect">
            <a:avLst/>
          </a:prstGeom>
          <a:noFill/>
          <a:ln w="25400">
            <a:solidFill>
              <a:schemeClr val="tx1"/>
            </a:solidFill>
          </a:ln>
        </p:spPr>
        <p:txBody>
          <a:bodyPr wrap="square" rtlCol="0">
            <a:spAutoFit/>
          </a:bodyPr>
          <a:lstStyle/>
          <a:p>
            <a:r>
              <a:rPr lang="en-US" dirty="0"/>
              <a:t>Thermal pollution</a:t>
            </a:r>
          </a:p>
        </p:txBody>
      </p:sp>
      <p:sp>
        <p:nvSpPr>
          <p:cNvPr id="8" name="TextBox 7"/>
          <p:cNvSpPr txBox="1"/>
          <p:nvPr/>
        </p:nvSpPr>
        <p:spPr>
          <a:xfrm>
            <a:off x="3962400" y="4953001"/>
            <a:ext cx="1905000" cy="369332"/>
          </a:xfrm>
          <a:prstGeom prst="rect">
            <a:avLst/>
          </a:prstGeom>
          <a:noFill/>
          <a:ln w="25400">
            <a:solidFill>
              <a:schemeClr val="tx1"/>
            </a:solidFill>
          </a:ln>
        </p:spPr>
        <p:txBody>
          <a:bodyPr wrap="square" rtlCol="0">
            <a:spAutoFit/>
          </a:bodyPr>
          <a:lstStyle/>
          <a:p>
            <a:r>
              <a:rPr lang="en-US" dirty="0"/>
              <a:t>Toxic substances</a:t>
            </a:r>
          </a:p>
        </p:txBody>
      </p:sp>
      <p:sp>
        <p:nvSpPr>
          <p:cNvPr id="9" name="TextBox 8"/>
          <p:cNvSpPr txBox="1"/>
          <p:nvPr/>
        </p:nvSpPr>
        <p:spPr>
          <a:xfrm>
            <a:off x="838200" y="228601"/>
            <a:ext cx="2133600" cy="369332"/>
          </a:xfrm>
          <a:prstGeom prst="rect">
            <a:avLst/>
          </a:prstGeom>
          <a:noFill/>
          <a:ln w="25400">
            <a:solidFill>
              <a:schemeClr val="tx1"/>
            </a:solidFill>
          </a:ln>
        </p:spPr>
        <p:txBody>
          <a:bodyPr wrap="square" rtlCol="0">
            <a:spAutoFit/>
          </a:bodyPr>
          <a:lstStyle/>
          <a:p>
            <a:r>
              <a:rPr lang="en-US" dirty="0" err="1"/>
              <a:t>Streambank</a:t>
            </a:r>
            <a:r>
              <a:rPr lang="en-US" dirty="0"/>
              <a:t> erosion</a:t>
            </a:r>
          </a:p>
        </p:txBody>
      </p:sp>
      <p:sp>
        <p:nvSpPr>
          <p:cNvPr id="10" name="TextBox 9"/>
          <p:cNvSpPr txBox="1"/>
          <p:nvPr/>
        </p:nvSpPr>
        <p:spPr>
          <a:xfrm>
            <a:off x="762000" y="914400"/>
            <a:ext cx="2133600" cy="369332"/>
          </a:xfrm>
          <a:prstGeom prst="rect">
            <a:avLst/>
          </a:prstGeom>
          <a:noFill/>
          <a:ln w="25400">
            <a:solidFill>
              <a:schemeClr val="tx1"/>
            </a:solidFill>
          </a:ln>
        </p:spPr>
        <p:txBody>
          <a:bodyPr wrap="square" rtlCol="0">
            <a:spAutoFit/>
          </a:bodyPr>
          <a:lstStyle/>
          <a:p>
            <a:r>
              <a:rPr lang="en-US" dirty="0"/>
              <a:t>Urban runoff</a:t>
            </a:r>
          </a:p>
        </p:txBody>
      </p:sp>
      <p:sp>
        <p:nvSpPr>
          <p:cNvPr id="11" name="TextBox 10"/>
          <p:cNvSpPr txBox="1"/>
          <p:nvPr/>
        </p:nvSpPr>
        <p:spPr>
          <a:xfrm>
            <a:off x="762000" y="1524001"/>
            <a:ext cx="2133600" cy="369332"/>
          </a:xfrm>
          <a:prstGeom prst="rect">
            <a:avLst/>
          </a:prstGeom>
          <a:noFill/>
          <a:ln w="25400">
            <a:solidFill>
              <a:schemeClr val="tx1"/>
            </a:solidFill>
          </a:ln>
        </p:spPr>
        <p:txBody>
          <a:bodyPr wrap="square" rtlCol="0">
            <a:spAutoFit/>
          </a:bodyPr>
          <a:lstStyle/>
          <a:p>
            <a:r>
              <a:rPr lang="en-US" dirty="0"/>
              <a:t>Agricultural runoff</a:t>
            </a:r>
          </a:p>
        </p:txBody>
      </p:sp>
      <p:sp>
        <p:nvSpPr>
          <p:cNvPr id="12" name="TextBox 11"/>
          <p:cNvSpPr txBox="1"/>
          <p:nvPr/>
        </p:nvSpPr>
        <p:spPr>
          <a:xfrm>
            <a:off x="762000" y="2057400"/>
            <a:ext cx="2133600" cy="369332"/>
          </a:xfrm>
          <a:prstGeom prst="rect">
            <a:avLst/>
          </a:prstGeom>
          <a:noFill/>
          <a:ln w="25400">
            <a:solidFill>
              <a:schemeClr val="tx1"/>
            </a:solidFill>
          </a:ln>
        </p:spPr>
        <p:txBody>
          <a:bodyPr wrap="square" rtlCol="0">
            <a:spAutoFit/>
          </a:bodyPr>
          <a:lstStyle/>
          <a:p>
            <a:r>
              <a:rPr lang="en-US" dirty="0"/>
              <a:t>Construction</a:t>
            </a:r>
          </a:p>
        </p:txBody>
      </p:sp>
      <p:cxnSp>
        <p:nvCxnSpPr>
          <p:cNvPr id="14" name="Straight Arrow Connector 13"/>
          <p:cNvCxnSpPr>
            <a:stCxn id="9" idx="3"/>
            <a:endCxn id="5" idx="1"/>
          </p:cNvCxnSpPr>
          <p:nvPr/>
        </p:nvCxnSpPr>
        <p:spPr>
          <a:xfrm>
            <a:off x="2971800" y="413267"/>
            <a:ext cx="12954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3"/>
            <a:endCxn id="5" idx="1"/>
          </p:cNvCxnSpPr>
          <p:nvPr/>
        </p:nvCxnSpPr>
        <p:spPr>
          <a:xfrm>
            <a:off x="2895600" y="1099067"/>
            <a:ext cx="1371600" cy="533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3"/>
            <a:endCxn id="5" idx="1"/>
          </p:cNvCxnSpPr>
          <p:nvPr/>
        </p:nvCxnSpPr>
        <p:spPr>
          <a:xfrm flipV="1">
            <a:off x="2895600" y="1632467"/>
            <a:ext cx="1371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3"/>
            <a:endCxn id="5" idx="1"/>
          </p:cNvCxnSpPr>
          <p:nvPr/>
        </p:nvCxnSpPr>
        <p:spPr>
          <a:xfrm flipV="1">
            <a:off x="2895600" y="1632468"/>
            <a:ext cx="1371600" cy="609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0" y="2895600"/>
            <a:ext cx="2133600" cy="369332"/>
          </a:xfrm>
          <a:prstGeom prst="rect">
            <a:avLst/>
          </a:prstGeom>
          <a:noFill/>
          <a:ln w="25400">
            <a:solidFill>
              <a:schemeClr val="tx1"/>
            </a:solidFill>
          </a:ln>
        </p:spPr>
        <p:txBody>
          <a:bodyPr wrap="square" rtlCol="0">
            <a:spAutoFit/>
          </a:bodyPr>
          <a:lstStyle/>
          <a:p>
            <a:r>
              <a:rPr lang="en-US" dirty="0"/>
              <a:t>Animal waste</a:t>
            </a:r>
          </a:p>
        </p:txBody>
      </p:sp>
      <p:cxnSp>
        <p:nvCxnSpPr>
          <p:cNvPr id="32" name="Straight Arrow Connector 31"/>
          <p:cNvCxnSpPr>
            <a:stCxn id="26" idx="3"/>
            <a:endCxn id="4" idx="1"/>
          </p:cNvCxnSpPr>
          <p:nvPr/>
        </p:nvCxnSpPr>
        <p:spPr>
          <a:xfrm flipV="1">
            <a:off x="2895600" y="2532966"/>
            <a:ext cx="1066800" cy="54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62000" y="3429000"/>
            <a:ext cx="2133600" cy="369332"/>
          </a:xfrm>
          <a:prstGeom prst="rect">
            <a:avLst/>
          </a:prstGeom>
          <a:noFill/>
          <a:ln w="25400">
            <a:solidFill>
              <a:schemeClr val="tx1"/>
            </a:solidFill>
          </a:ln>
        </p:spPr>
        <p:txBody>
          <a:bodyPr wrap="square" rtlCol="0">
            <a:spAutoFit/>
          </a:bodyPr>
          <a:lstStyle/>
          <a:p>
            <a:r>
              <a:rPr lang="en-US" dirty="0"/>
              <a:t>Septic systems</a:t>
            </a:r>
          </a:p>
        </p:txBody>
      </p:sp>
      <p:sp>
        <p:nvSpPr>
          <p:cNvPr id="34" name="TextBox 33"/>
          <p:cNvSpPr txBox="1"/>
          <p:nvPr/>
        </p:nvSpPr>
        <p:spPr>
          <a:xfrm>
            <a:off x="685800" y="3962401"/>
            <a:ext cx="2667000" cy="369332"/>
          </a:xfrm>
          <a:prstGeom prst="rect">
            <a:avLst/>
          </a:prstGeom>
          <a:noFill/>
          <a:ln w="25400">
            <a:solidFill>
              <a:schemeClr val="tx1"/>
            </a:solidFill>
          </a:ln>
        </p:spPr>
        <p:txBody>
          <a:bodyPr wrap="square" rtlCol="0">
            <a:spAutoFit/>
          </a:bodyPr>
          <a:lstStyle/>
          <a:p>
            <a:r>
              <a:rPr lang="en-US" dirty="0"/>
              <a:t>Faulty sewer connections</a:t>
            </a:r>
          </a:p>
        </p:txBody>
      </p:sp>
      <p:cxnSp>
        <p:nvCxnSpPr>
          <p:cNvPr id="36" name="Straight Arrow Connector 35"/>
          <p:cNvCxnSpPr>
            <a:stCxn id="33" idx="3"/>
            <a:endCxn id="4" idx="1"/>
          </p:cNvCxnSpPr>
          <p:nvPr/>
        </p:nvCxnSpPr>
        <p:spPr>
          <a:xfrm flipV="1">
            <a:off x="2895600" y="2532966"/>
            <a:ext cx="1066800" cy="1080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4" idx="3"/>
            <a:endCxn id="4" idx="1"/>
          </p:cNvCxnSpPr>
          <p:nvPr/>
        </p:nvCxnSpPr>
        <p:spPr>
          <a:xfrm flipV="1">
            <a:off x="3352800" y="2532967"/>
            <a:ext cx="609600" cy="16141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6" idx="3"/>
            <a:endCxn id="6" idx="1"/>
          </p:cNvCxnSpPr>
          <p:nvPr/>
        </p:nvCxnSpPr>
        <p:spPr>
          <a:xfrm>
            <a:off x="2895600" y="3080267"/>
            <a:ext cx="1066800" cy="533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62000" y="4495800"/>
            <a:ext cx="2667000" cy="369332"/>
          </a:xfrm>
          <a:prstGeom prst="rect">
            <a:avLst/>
          </a:prstGeom>
          <a:noFill/>
          <a:ln w="25400">
            <a:solidFill>
              <a:schemeClr val="tx1"/>
            </a:solidFill>
          </a:ln>
        </p:spPr>
        <p:txBody>
          <a:bodyPr wrap="square" rtlCol="0">
            <a:spAutoFit/>
          </a:bodyPr>
          <a:lstStyle/>
          <a:p>
            <a:r>
              <a:rPr lang="en-US" dirty="0"/>
              <a:t>Lawn fertilizer</a:t>
            </a:r>
          </a:p>
        </p:txBody>
      </p:sp>
      <p:sp>
        <p:nvSpPr>
          <p:cNvPr id="50" name="TextBox 49"/>
          <p:cNvSpPr txBox="1"/>
          <p:nvPr/>
        </p:nvSpPr>
        <p:spPr>
          <a:xfrm>
            <a:off x="762000" y="5105401"/>
            <a:ext cx="2667000" cy="369332"/>
          </a:xfrm>
          <a:prstGeom prst="rect">
            <a:avLst/>
          </a:prstGeom>
          <a:noFill/>
          <a:ln w="25400">
            <a:solidFill>
              <a:schemeClr val="tx1"/>
            </a:solidFill>
          </a:ln>
        </p:spPr>
        <p:txBody>
          <a:bodyPr wrap="square" rtlCol="0">
            <a:spAutoFit/>
          </a:bodyPr>
          <a:lstStyle/>
          <a:p>
            <a:r>
              <a:rPr lang="en-US" dirty="0"/>
              <a:t>No riparian vegetation</a:t>
            </a:r>
          </a:p>
        </p:txBody>
      </p:sp>
      <p:cxnSp>
        <p:nvCxnSpPr>
          <p:cNvPr id="52" name="Straight Arrow Connector 51"/>
          <p:cNvCxnSpPr>
            <a:stCxn id="49" idx="3"/>
            <a:endCxn id="6" idx="1"/>
          </p:cNvCxnSpPr>
          <p:nvPr/>
        </p:nvCxnSpPr>
        <p:spPr>
          <a:xfrm flipV="1">
            <a:off x="3429000" y="3613668"/>
            <a:ext cx="533400" cy="1066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3" idx="3"/>
            <a:endCxn id="6" idx="1"/>
          </p:cNvCxnSpPr>
          <p:nvPr/>
        </p:nvCxnSpPr>
        <p:spPr>
          <a:xfrm>
            <a:off x="2895600" y="3613667"/>
            <a:ext cx="10668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48402" y="609602"/>
            <a:ext cx="1149217" cy="646331"/>
          </a:xfrm>
          <a:prstGeom prst="rect">
            <a:avLst/>
          </a:prstGeom>
          <a:noFill/>
        </p:spPr>
        <p:txBody>
          <a:bodyPr wrap="square" rtlCol="0">
            <a:spAutoFit/>
          </a:bodyPr>
          <a:lstStyle/>
          <a:p>
            <a:r>
              <a:rPr lang="en-US" dirty="0"/>
              <a:t>Pollutant priority</a:t>
            </a:r>
          </a:p>
        </p:txBody>
      </p:sp>
      <p:cxnSp>
        <p:nvCxnSpPr>
          <p:cNvPr id="61" name="Straight Arrow Connector 60"/>
          <p:cNvCxnSpPr>
            <a:stCxn id="10" idx="3"/>
            <a:endCxn id="8" idx="1"/>
          </p:cNvCxnSpPr>
          <p:nvPr/>
        </p:nvCxnSpPr>
        <p:spPr>
          <a:xfrm>
            <a:off x="2895600" y="1099067"/>
            <a:ext cx="1066800" cy="4038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0" idx="3"/>
            <a:endCxn id="7" idx="1"/>
          </p:cNvCxnSpPr>
          <p:nvPr/>
        </p:nvCxnSpPr>
        <p:spPr>
          <a:xfrm flipV="1">
            <a:off x="3429000" y="4299467"/>
            <a:ext cx="533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0" idx="3"/>
            <a:endCxn id="7" idx="1"/>
          </p:cNvCxnSpPr>
          <p:nvPr/>
        </p:nvCxnSpPr>
        <p:spPr>
          <a:xfrm>
            <a:off x="2895600" y="1099067"/>
            <a:ext cx="1066800" cy="3200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1" idx="3"/>
            <a:endCxn id="8" idx="1"/>
          </p:cNvCxnSpPr>
          <p:nvPr/>
        </p:nvCxnSpPr>
        <p:spPr>
          <a:xfrm>
            <a:off x="2895600" y="1708667"/>
            <a:ext cx="1066800" cy="3429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62000" y="5791202"/>
            <a:ext cx="2667000" cy="646331"/>
          </a:xfrm>
          <a:prstGeom prst="rect">
            <a:avLst/>
          </a:prstGeom>
          <a:noFill/>
          <a:ln w="25400">
            <a:solidFill>
              <a:schemeClr val="tx1"/>
            </a:solidFill>
          </a:ln>
        </p:spPr>
        <p:txBody>
          <a:bodyPr wrap="square" rtlCol="0">
            <a:spAutoFit/>
          </a:bodyPr>
          <a:lstStyle/>
          <a:p>
            <a:r>
              <a:rPr lang="en-US" dirty="0"/>
              <a:t>Illicit dumping in storm sewers</a:t>
            </a:r>
          </a:p>
        </p:txBody>
      </p:sp>
      <p:cxnSp>
        <p:nvCxnSpPr>
          <p:cNvPr id="81" name="Straight Arrow Connector 80"/>
          <p:cNvCxnSpPr>
            <a:stCxn id="79" idx="3"/>
            <a:endCxn id="8" idx="1"/>
          </p:cNvCxnSpPr>
          <p:nvPr/>
        </p:nvCxnSpPr>
        <p:spPr>
          <a:xfrm flipV="1">
            <a:off x="3429000" y="5137667"/>
            <a:ext cx="533400" cy="97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Down Arrow 34"/>
          <p:cNvSpPr/>
          <p:nvPr/>
        </p:nvSpPr>
        <p:spPr>
          <a:xfrm>
            <a:off x="6629400" y="1371600"/>
            <a:ext cx="533400" cy="4343400"/>
          </a:xfrm>
          <a:prstGeom prst="downArrow">
            <a:avLst/>
          </a:prstGeom>
          <a:gradFill>
            <a:gsLst>
              <a:gs pos="0">
                <a:srgbClr val="FF3399"/>
              </a:gs>
              <a:gs pos="25000">
                <a:srgbClr val="FF6633"/>
              </a:gs>
              <a:gs pos="50000">
                <a:srgbClr val="FFFF00"/>
              </a:gs>
              <a:gs pos="75000">
                <a:srgbClr val="01A78F"/>
              </a:gs>
              <a:gs pos="100000">
                <a:srgbClr val="3366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162802" y="1371600"/>
            <a:ext cx="1149217" cy="369332"/>
          </a:xfrm>
          <a:prstGeom prst="rect">
            <a:avLst/>
          </a:prstGeom>
          <a:noFill/>
        </p:spPr>
        <p:txBody>
          <a:bodyPr wrap="square" rtlCol="0">
            <a:spAutoFit/>
          </a:bodyPr>
          <a:lstStyle/>
          <a:p>
            <a:r>
              <a:rPr lang="en-US" dirty="0"/>
              <a:t>Higher</a:t>
            </a:r>
          </a:p>
        </p:txBody>
      </p:sp>
      <p:sp>
        <p:nvSpPr>
          <p:cNvPr id="39" name="TextBox 38"/>
          <p:cNvSpPr txBox="1"/>
          <p:nvPr/>
        </p:nvSpPr>
        <p:spPr>
          <a:xfrm>
            <a:off x="7162802" y="5029200"/>
            <a:ext cx="1149217" cy="369332"/>
          </a:xfrm>
          <a:prstGeom prst="rect">
            <a:avLst/>
          </a:prstGeom>
          <a:noFill/>
        </p:spPr>
        <p:txBody>
          <a:bodyPr wrap="square" rtlCol="0">
            <a:spAutoFit/>
          </a:bodyPr>
          <a:lstStyle/>
          <a:p>
            <a:r>
              <a:rPr lang="en-US" dirty="0"/>
              <a:t>Lower</a:t>
            </a:r>
          </a:p>
        </p:txBody>
      </p:sp>
    </p:spTree>
    <p:extLst>
      <p:ext uri="{BB962C8B-B14F-4D97-AF65-F5344CB8AC3E}">
        <p14:creationId xmlns:p14="http://schemas.microsoft.com/office/powerpoint/2010/main" val="64749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0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20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20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0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20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20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2000"/>
                                        <p:tgtEl>
                                          <p:spTgt spid="38"/>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0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2000"/>
                                        <p:tgtEl>
                                          <p:spTgt spid="52"/>
                                        </p:tgtEl>
                                      </p:cBhvr>
                                    </p:animEffect>
                                  </p:childTnLst>
                                </p:cTn>
                              </p:par>
                              <p:par>
                                <p:cTn id="64" presetID="10"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2000"/>
                                        <p:tgtEl>
                                          <p:spTgt spid="54"/>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000"/>
                                        <p:tgtEl>
                                          <p:spTgt spid="61"/>
                                        </p:tgtEl>
                                      </p:cBhvr>
                                    </p:animEffect>
                                  </p:childTnLst>
                                </p:cTn>
                              </p:par>
                              <p:par>
                                <p:cTn id="70" presetID="10" presetClass="entr" presetSubtype="0" fill="hold"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2000"/>
                                        <p:tgtEl>
                                          <p:spTgt spid="63"/>
                                        </p:tgtEl>
                                      </p:cBhvr>
                                    </p:animEffect>
                                  </p:childTnLst>
                                </p:cTn>
                              </p:par>
                              <p:par>
                                <p:cTn id="73" presetID="10"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2000"/>
                                        <p:tgtEl>
                                          <p:spTgt spid="65"/>
                                        </p:tgtEl>
                                      </p:cBhvr>
                                    </p:animEffect>
                                  </p:childTnLst>
                                </p:cTn>
                              </p:par>
                              <p:par>
                                <p:cTn id="76" presetID="10" presetClass="entr" presetSubtype="0"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2000"/>
                                        <p:tgtEl>
                                          <p:spTgt spid="78"/>
                                        </p:tgtEl>
                                      </p:cBhvr>
                                    </p:animEffect>
                                  </p:childTnLst>
                                </p:cTn>
                              </p:par>
                              <p:par>
                                <p:cTn id="79" presetID="10" presetClass="entr" presetSubtype="0" fill="hold"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6" grpId="0" animBg="1"/>
      <p:bldP spid="33" grpId="0" animBg="1"/>
      <p:bldP spid="34" grpId="0" animBg="1"/>
      <p:bldP spid="49" grpId="0" animBg="1"/>
      <p:bldP spid="50" grpId="0" animBg="1"/>
      <p:bldP spid="7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3208" y="213404"/>
            <a:ext cx="7773338" cy="1596177"/>
          </a:xfrm>
        </p:spPr>
        <p:txBody>
          <a:bodyPr/>
          <a:lstStyle/>
          <a:p>
            <a:r>
              <a:rPr lang="en-US" dirty="0"/>
              <a:t>Today’s Options for Action</a:t>
            </a:r>
          </a:p>
        </p:txBody>
      </p:sp>
      <p:pic>
        <p:nvPicPr>
          <p:cNvPr id="6" name="Picture 2" descr="R:\Biology\STUDENT WORKER ACCESS\Plaster Creek Stewards\Pictures\PCS stenciling drains -Oct 2011\DSC_0322.JPG"/>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821802" y="1521553"/>
            <a:ext cx="7296150" cy="5219700"/>
          </a:xfrm>
          <a:prstGeom prst="rect">
            <a:avLst/>
          </a:prstGeom>
          <a:noFill/>
        </p:spPr>
      </p:pic>
      <p:pic>
        <p:nvPicPr>
          <p:cNvPr id="3074" name="Picture 2" descr="R:\Biology\STUDENT WORKER ACCESS\Plaster Creek Stewards\Pictures\PCS stenciling drains -Oct 2011\DSC_032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1802" y="1521553"/>
            <a:ext cx="7854245" cy="5257800"/>
          </a:xfrm>
          <a:prstGeom prst="rect">
            <a:avLst/>
          </a:prstGeom>
          <a:noFill/>
        </p:spPr>
      </p:pic>
    </p:spTree>
    <p:extLst>
      <p:ext uri="{BB962C8B-B14F-4D97-AF65-F5344CB8AC3E}">
        <p14:creationId xmlns:p14="http://schemas.microsoft.com/office/powerpoint/2010/main" val="11868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Enhancing Whiskey Creek </a:t>
            </a:r>
            <a:r>
              <a:rPr lang="en-US" dirty="0" err="1"/>
              <a:t>Bioswale</a:t>
            </a:r>
            <a:endParaRPr lang="en-US" dirty="0"/>
          </a:p>
        </p:txBody>
      </p:sp>
      <p:pic>
        <p:nvPicPr>
          <p:cNvPr id="4" name="Content Placeholder 3"/>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1242408" y="2324100"/>
            <a:ext cx="6378196" cy="3508375"/>
          </a:xfrm>
          <a:prstGeom prst="rect">
            <a:avLst/>
          </a:prstGeom>
        </p:spPr>
      </p:pic>
      <p:sp>
        <p:nvSpPr>
          <p:cNvPr id="5" name="TextBox 4"/>
          <p:cNvSpPr txBox="1"/>
          <p:nvPr/>
        </p:nvSpPr>
        <p:spPr>
          <a:xfrm>
            <a:off x="2590800" y="6020201"/>
            <a:ext cx="4604331" cy="400110"/>
          </a:xfrm>
          <a:prstGeom prst="rect">
            <a:avLst/>
          </a:prstGeom>
          <a:noFill/>
        </p:spPr>
        <p:txBody>
          <a:bodyPr wrap="square" rtlCol="0">
            <a:spAutoFit/>
          </a:bodyPr>
          <a:lstStyle/>
          <a:p>
            <a:r>
              <a:rPr lang="en-US" sz="2000" dirty="0">
                <a:solidFill>
                  <a:schemeClr val="accent1">
                    <a:lumMod val="50000"/>
                  </a:schemeClr>
                </a:solidFill>
              </a:rPr>
              <a:t>A bio-swale beside a large parking lot</a:t>
            </a:r>
          </a:p>
        </p:txBody>
      </p:sp>
    </p:spTree>
    <p:extLst>
      <p:ext uri="{BB962C8B-B14F-4D97-AF65-F5344CB8AC3E}">
        <p14:creationId xmlns:p14="http://schemas.microsoft.com/office/powerpoint/2010/main" val="804687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5175" cy="1431925"/>
          </a:xfrm>
        </p:spPr>
        <p:txBody>
          <a:bodyPr/>
          <a:lstStyle/>
          <a:p>
            <a:r>
              <a:rPr lang="en-US" dirty="0">
                <a:solidFill>
                  <a:schemeClr val="accent1">
                    <a:lumMod val="50000"/>
                  </a:schemeClr>
                </a:solidFill>
                <a:effectLst>
                  <a:outerShdw blurRad="38100" dist="38100" dir="2700000" algn="tl">
                    <a:srgbClr val="000000">
                      <a:alpha val="43137"/>
                    </a:srgbClr>
                  </a:outerShdw>
                </a:effectLst>
              </a:rPr>
              <a:t>Why native plants?</a:t>
            </a:r>
          </a:p>
        </p:txBody>
      </p:sp>
      <p:sp>
        <p:nvSpPr>
          <p:cNvPr id="3" name="Content Placeholder 2"/>
          <p:cNvSpPr>
            <a:spLocks noGrp="1"/>
          </p:cNvSpPr>
          <p:nvPr>
            <p:ph sz="quarter" idx="13"/>
          </p:nvPr>
        </p:nvSpPr>
        <p:spPr>
          <a:xfrm>
            <a:off x="1396679" y="1138300"/>
            <a:ext cx="6555129" cy="2362200"/>
          </a:xfrm>
          <a:prstGeom prst="rect">
            <a:avLst/>
          </a:prstGeom>
          <a:solidFill>
            <a:schemeClr val="bg1">
              <a:alpha val="70000"/>
            </a:schemeClr>
          </a:solidFill>
        </p:spPr>
        <p:txBody>
          <a:bodyPr>
            <a:normAutofit/>
          </a:bodyPr>
          <a:lstStyle/>
          <a:p>
            <a:r>
              <a:rPr lang="en-US" dirty="0">
                <a:solidFill>
                  <a:schemeClr val="accent1">
                    <a:lumMod val="75000"/>
                  </a:schemeClr>
                </a:solidFill>
              </a:rPr>
              <a:t>Deep roots, soak up large volumes of water</a:t>
            </a:r>
          </a:p>
          <a:p>
            <a:r>
              <a:rPr lang="en-US" dirty="0">
                <a:solidFill>
                  <a:schemeClr val="accent1">
                    <a:lumMod val="75000"/>
                  </a:schemeClr>
                </a:solidFill>
              </a:rPr>
              <a:t>Filter excess nutrients, trap excess sediment</a:t>
            </a:r>
          </a:p>
          <a:p>
            <a:r>
              <a:rPr lang="en-US" dirty="0">
                <a:solidFill>
                  <a:schemeClr val="accent1">
                    <a:lumMod val="75000"/>
                  </a:schemeClr>
                </a:solidFill>
              </a:rPr>
              <a:t>Low maintenance -  Adapted to local conditions</a:t>
            </a:r>
          </a:p>
          <a:p>
            <a:r>
              <a:rPr lang="en-US" dirty="0">
                <a:solidFill>
                  <a:schemeClr val="accent1">
                    <a:lumMod val="75000"/>
                  </a:schemeClr>
                </a:solidFill>
              </a:rPr>
              <a:t>Essential for insects, birds, other wildlife</a:t>
            </a:r>
          </a:p>
        </p:txBody>
      </p:sp>
      <p:pic>
        <p:nvPicPr>
          <p:cNvPr id="1026" name="Picture 2"/>
          <p:cNvPicPr>
            <a:picLocks noChangeAspect="1" noChangeArrowheads="1"/>
          </p:cNvPicPr>
          <p:nvPr/>
        </p:nvPicPr>
        <p:blipFill>
          <a:blip r:embed="rId3" cstate="print"/>
          <a:srcRect/>
          <a:stretch>
            <a:fillRect/>
          </a:stretch>
        </p:blipFill>
        <p:spPr bwMode="auto">
          <a:xfrm>
            <a:off x="1828799" y="3206875"/>
            <a:ext cx="5638801" cy="3651125"/>
          </a:xfrm>
          <a:prstGeom prst="rect">
            <a:avLst/>
          </a:prstGeom>
          <a:noFill/>
          <a:ln w="9525">
            <a:noFill/>
            <a:miter lim="800000"/>
            <a:headEnd/>
            <a:tailEnd/>
          </a:ln>
          <a:effectLst/>
        </p:spPr>
      </p:pic>
    </p:spTree>
    <p:extLst>
      <p:ext uri="{BB962C8B-B14F-4D97-AF65-F5344CB8AC3E}">
        <p14:creationId xmlns:p14="http://schemas.microsoft.com/office/powerpoint/2010/main" val="19842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labona_landscape.jpg"/>
          <p:cNvPicPr>
            <a:picLocks noChangeAspect="1"/>
          </p:cNvPicPr>
          <p:nvPr/>
        </p:nvPicPr>
        <p:blipFill>
          <a:blip r:embed="rId3" cstate="print"/>
          <a:stretch>
            <a:fillRect/>
          </a:stretch>
        </p:blipFill>
        <p:spPr>
          <a:xfrm>
            <a:off x="625" y="3371850"/>
            <a:ext cx="5203209" cy="3486150"/>
          </a:xfrm>
          <a:prstGeom prst="rect">
            <a:avLst/>
          </a:prstGeom>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1371599"/>
            <a:ext cx="4114800" cy="5490269"/>
          </a:xfrm>
          <a:prstGeom prst="rect">
            <a:avLst/>
          </a:prstGeom>
          <a:noFill/>
          <a:ln w="9525">
            <a:noFill/>
            <a:miter lim="800000"/>
            <a:headEnd/>
            <a:tailEnd/>
          </a:ln>
        </p:spPr>
      </p:pic>
      <p:sp>
        <p:nvSpPr>
          <p:cNvPr id="2" name="TextBox 1"/>
          <p:cNvSpPr txBox="1"/>
          <p:nvPr/>
        </p:nvSpPr>
        <p:spPr>
          <a:xfrm>
            <a:off x="554844" y="530379"/>
            <a:ext cx="7112781" cy="954107"/>
          </a:xfrm>
          <a:prstGeom prst="rect">
            <a:avLst/>
          </a:prstGeom>
          <a:noFill/>
        </p:spPr>
        <p:txBody>
          <a:bodyPr wrap="none" rtlCol="0">
            <a:spAutoFit/>
          </a:bodyPr>
          <a:lstStyle/>
          <a:p>
            <a:pPr algn="ctr"/>
            <a:r>
              <a:rPr lang="en-US" sz="2800" dirty="0">
                <a:solidFill>
                  <a:schemeClr val="accent1">
                    <a:lumMod val="50000"/>
                  </a:schemeClr>
                </a:solidFill>
              </a:rPr>
              <a:t>The way a watershed is used will affect the </a:t>
            </a:r>
          </a:p>
          <a:p>
            <a:pPr algn="ctr"/>
            <a:r>
              <a:rPr lang="en-US" sz="2800" dirty="0">
                <a:solidFill>
                  <a:schemeClr val="accent1">
                    <a:lumMod val="50000"/>
                  </a:schemeClr>
                </a:solidFill>
              </a:rPr>
              <a:t>stream that drains that watershed</a:t>
            </a:r>
          </a:p>
        </p:txBody>
      </p:sp>
      <p:pic>
        <p:nvPicPr>
          <p:cNvPr id="52226" name="Picture 2" descr="http://www.google.com/url?source=imgres&amp;ct=img&amp;q=http://www.yale.edu/ccws/urbriver.jpg&amp;sa=X&amp;ei=zGxJTeWRKJH4gAeQobn3Dw&amp;ved=0CAQQ8wc&amp;usg=AFQjCNGATKkJMJb93REejPJWLzG89DkzbQ"/>
          <p:cNvPicPr>
            <a:picLocks noChangeAspect="1" noChangeArrowheads="1"/>
          </p:cNvPicPr>
          <p:nvPr/>
        </p:nvPicPr>
        <p:blipFill>
          <a:blip r:embed="rId5" cstate="print"/>
          <a:srcRect/>
          <a:stretch>
            <a:fillRect/>
          </a:stretch>
        </p:blipFill>
        <p:spPr bwMode="auto">
          <a:xfrm>
            <a:off x="0" y="1371600"/>
            <a:ext cx="6191250" cy="3676650"/>
          </a:xfrm>
          <a:prstGeom prst="rect">
            <a:avLst/>
          </a:prstGeom>
          <a:noFill/>
          <a:ln w="19050">
            <a:solidFill>
              <a:schemeClr val="bg1"/>
            </a:solidFill>
          </a:ln>
        </p:spPr>
      </p:pic>
      <p:pic>
        <p:nvPicPr>
          <p:cNvPr id="7" name="Content Placeholder 7" descr="Dsc_0160.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38200" y="1676400"/>
            <a:ext cx="7459541" cy="4993554"/>
          </a:xfrm>
          <a:prstGeom prst="rect">
            <a:avLst/>
          </a:prstGeom>
          <a:ln w="12700">
            <a:solidFill>
              <a:schemeClr val="bg1"/>
            </a:solidFill>
          </a:ln>
        </p:spPr>
      </p:pic>
    </p:spTree>
    <p:extLst>
      <p:ext uri="{BB962C8B-B14F-4D97-AF65-F5344CB8AC3E}">
        <p14:creationId xmlns:p14="http://schemas.microsoft.com/office/powerpoint/2010/main" val="3817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2226"/>
                                        </p:tgtEl>
                                        <p:attrNameLst>
                                          <p:attrName>style.visibility</p:attrName>
                                        </p:attrNameLst>
                                      </p:cBhvr>
                                      <p:to>
                                        <p:strVal val="visible"/>
                                      </p:to>
                                    </p:set>
                                    <p:animEffect transition="in" filter="dissolve">
                                      <p:cBhvr>
                                        <p:cTn id="17" dur="500"/>
                                        <p:tgtEl>
                                          <p:spTgt spid="522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608" y="308823"/>
            <a:ext cx="7773338" cy="1596177"/>
          </a:xfrm>
        </p:spPr>
        <p:txBody>
          <a:bodyPr>
            <a:normAutofit/>
          </a:bodyPr>
          <a:lstStyle/>
          <a:p>
            <a:r>
              <a:rPr lang="en-US" dirty="0"/>
              <a:t>Cleaning up Curb cut </a:t>
            </a:r>
            <a:r>
              <a:rPr lang="en-US" dirty="0" err="1"/>
              <a:t>RainGardens</a:t>
            </a:r>
            <a:endParaRPr lang="en-US" dirty="0"/>
          </a:p>
        </p:txBody>
      </p:sp>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650608" y="1432476"/>
            <a:ext cx="4752736" cy="316120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1905000"/>
            <a:ext cx="2971800" cy="446797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4382" y="4277010"/>
            <a:ext cx="3312544" cy="2321937"/>
          </a:xfrm>
          <a:prstGeom prst="rect">
            <a:avLst/>
          </a:prstGeom>
        </p:spPr>
      </p:pic>
    </p:spTree>
    <p:extLst>
      <p:ext uri="{BB962C8B-B14F-4D97-AF65-F5344CB8AC3E}">
        <p14:creationId xmlns:p14="http://schemas.microsoft.com/office/powerpoint/2010/main" val="1384846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Locations</a:t>
            </a:r>
          </a:p>
        </p:txBody>
      </p:sp>
      <p:sp>
        <p:nvSpPr>
          <p:cNvPr id="3" name="Content Placeholder 2"/>
          <p:cNvSpPr>
            <a:spLocks noGrp="1"/>
          </p:cNvSpPr>
          <p:nvPr>
            <p:ph sz="quarter" idx="13"/>
          </p:nvPr>
        </p:nvSpPr>
        <p:spPr/>
        <p:txBody>
          <a:bodyPr>
            <a:normAutofit/>
          </a:bodyPr>
          <a:lstStyle/>
          <a:p>
            <a:pPr marL="0" indent="0">
              <a:buNone/>
            </a:pPr>
            <a:r>
              <a:rPr lang="en-US" dirty="0"/>
              <a:t>1. Alger heights-stencil or maintain gardens by adding plants and removing sediment</a:t>
            </a:r>
            <a:br>
              <a:rPr lang="en-US" dirty="0"/>
            </a:br>
            <a:br>
              <a:rPr lang="en-US" dirty="0"/>
            </a:br>
            <a:r>
              <a:rPr lang="en-US" dirty="0"/>
              <a:t>2. Oakdale- stencil and maintain gardens by adding plants, removing sediment, and installing sediment traps</a:t>
            </a:r>
            <a:br>
              <a:rPr lang="en-US"/>
            </a:br>
            <a:br>
              <a:rPr lang="en-US"/>
            </a:br>
            <a:r>
              <a:rPr lang="en-US"/>
              <a:t>3. </a:t>
            </a:r>
            <a:r>
              <a:rPr lang="en-US" dirty="0"/>
              <a:t>Calvin </a:t>
            </a:r>
            <a:r>
              <a:rPr lang="en-US" dirty="0" err="1"/>
              <a:t>bioswale</a:t>
            </a:r>
            <a:r>
              <a:rPr lang="en-US" dirty="0"/>
              <a:t>- near nature preserve, adding plants to existing </a:t>
            </a:r>
            <a:r>
              <a:rPr lang="en-US" dirty="0" err="1"/>
              <a:t>bioswale</a:t>
            </a:r>
            <a:r>
              <a:rPr lang="en-US" dirty="0"/>
              <a:t>.</a:t>
            </a:r>
          </a:p>
        </p:txBody>
      </p:sp>
    </p:spTree>
    <p:extLst>
      <p:ext uri="{BB962C8B-B14F-4D97-AF65-F5344CB8AC3E}">
        <p14:creationId xmlns:p14="http://schemas.microsoft.com/office/powerpoint/2010/main" val="117713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043492" y="2323652"/>
            <a:ext cx="6777317" cy="3508977"/>
          </a:xfrm>
          <a:prstGeom prst="rect">
            <a:avLst/>
          </a:prstGeom>
        </p:spPr>
        <p:txBody>
          <a:bodyPr/>
          <a:lstStyle/>
          <a:p>
            <a:endParaRPr lang="en-US"/>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11868"/>
            <a:ext cx="4876800" cy="7159557"/>
          </a:xfrm>
          <a:prstGeom prst="rect">
            <a:avLst/>
          </a:prstGeom>
          <a:noFill/>
          <a:ln w="9525">
            <a:noFill/>
            <a:miter lim="800000"/>
            <a:headEnd/>
            <a:tailEnd/>
          </a:ln>
        </p:spPr>
      </p:pic>
      <p:grpSp>
        <p:nvGrpSpPr>
          <p:cNvPr id="4" name="Group 12"/>
          <p:cNvGrpSpPr/>
          <p:nvPr/>
        </p:nvGrpSpPr>
        <p:grpSpPr>
          <a:xfrm>
            <a:off x="3195638" y="4000500"/>
            <a:ext cx="1646417" cy="2457450"/>
            <a:chOff x="3195638" y="4000500"/>
            <a:chExt cx="1646417" cy="2457450"/>
          </a:xfrm>
        </p:grpSpPr>
        <p:sp>
          <p:nvSpPr>
            <p:cNvPr id="9" name="Freeform 8"/>
            <p:cNvSpPr/>
            <p:nvPr/>
          </p:nvSpPr>
          <p:spPr>
            <a:xfrm>
              <a:off x="3343275" y="4000500"/>
              <a:ext cx="1110123" cy="825185"/>
            </a:xfrm>
            <a:custGeom>
              <a:avLst/>
              <a:gdLst>
                <a:gd name="connsiteX0" fmla="*/ 0 w 1110123"/>
                <a:gd name="connsiteY0" fmla="*/ 704850 h 825185"/>
                <a:gd name="connsiteX1" fmla="*/ 14288 w 1110123"/>
                <a:gd name="connsiteY1" fmla="*/ 714375 h 825185"/>
                <a:gd name="connsiteX2" fmla="*/ 28575 w 1110123"/>
                <a:gd name="connsiteY2" fmla="*/ 728663 h 825185"/>
                <a:gd name="connsiteX3" fmla="*/ 95250 w 1110123"/>
                <a:gd name="connsiteY3" fmla="*/ 738188 h 825185"/>
                <a:gd name="connsiteX4" fmla="*/ 128588 w 1110123"/>
                <a:gd name="connsiteY4" fmla="*/ 747713 h 825185"/>
                <a:gd name="connsiteX5" fmla="*/ 157163 w 1110123"/>
                <a:gd name="connsiteY5" fmla="*/ 757238 h 825185"/>
                <a:gd name="connsiteX6" fmla="*/ 171450 w 1110123"/>
                <a:gd name="connsiteY6" fmla="*/ 762000 h 825185"/>
                <a:gd name="connsiteX7" fmla="*/ 185738 w 1110123"/>
                <a:gd name="connsiteY7" fmla="*/ 766763 h 825185"/>
                <a:gd name="connsiteX8" fmla="*/ 209550 w 1110123"/>
                <a:gd name="connsiteY8" fmla="*/ 800100 h 825185"/>
                <a:gd name="connsiteX9" fmla="*/ 280988 w 1110123"/>
                <a:gd name="connsiteY9" fmla="*/ 790575 h 825185"/>
                <a:gd name="connsiteX10" fmla="*/ 285750 w 1110123"/>
                <a:gd name="connsiteY10" fmla="*/ 757238 h 825185"/>
                <a:gd name="connsiteX11" fmla="*/ 309563 w 1110123"/>
                <a:gd name="connsiteY11" fmla="*/ 752475 h 825185"/>
                <a:gd name="connsiteX12" fmla="*/ 323850 w 1110123"/>
                <a:gd name="connsiteY12" fmla="*/ 747713 h 825185"/>
                <a:gd name="connsiteX13" fmla="*/ 361950 w 1110123"/>
                <a:gd name="connsiteY13" fmla="*/ 723900 h 825185"/>
                <a:gd name="connsiteX14" fmla="*/ 390525 w 1110123"/>
                <a:gd name="connsiteY14" fmla="*/ 714375 h 825185"/>
                <a:gd name="connsiteX15" fmla="*/ 395288 w 1110123"/>
                <a:gd name="connsiteY15" fmla="*/ 695325 h 825185"/>
                <a:gd name="connsiteX16" fmla="*/ 400050 w 1110123"/>
                <a:gd name="connsiteY16" fmla="*/ 671513 h 825185"/>
                <a:gd name="connsiteX17" fmla="*/ 414338 w 1110123"/>
                <a:gd name="connsiteY17" fmla="*/ 661988 h 825185"/>
                <a:gd name="connsiteX18" fmla="*/ 519113 w 1110123"/>
                <a:gd name="connsiteY18" fmla="*/ 657225 h 825185"/>
                <a:gd name="connsiteX19" fmla="*/ 528638 w 1110123"/>
                <a:gd name="connsiteY19" fmla="*/ 614363 h 825185"/>
                <a:gd name="connsiteX20" fmla="*/ 533400 w 1110123"/>
                <a:gd name="connsiteY20" fmla="*/ 595313 h 825185"/>
                <a:gd name="connsiteX21" fmla="*/ 619125 w 1110123"/>
                <a:gd name="connsiteY21" fmla="*/ 590550 h 825185"/>
                <a:gd name="connsiteX22" fmla="*/ 633413 w 1110123"/>
                <a:gd name="connsiteY22" fmla="*/ 581025 h 825185"/>
                <a:gd name="connsiteX23" fmla="*/ 652463 w 1110123"/>
                <a:gd name="connsiteY23" fmla="*/ 585788 h 825185"/>
                <a:gd name="connsiteX24" fmla="*/ 681038 w 1110123"/>
                <a:gd name="connsiteY24" fmla="*/ 590550 h 825185"/>
                <a:gd name="connsiteX25" fmla="*/ 685800 w 1110123"/>
                <a:gd name="connsiteY25" fmla="*/ 623888 h 825185"/>
                <a:gd name="connsiteX26" fmla="*/ 700088 w 1110123"/>
                <a:gd name="connsiteY26" fmla="*/ 628650 h 825185"/>
                <a:gd name="connsiteX27" fmla="*/ 728663 w 1110123"/>
                <a:gd name="connsiteY27" fmla="*/ 633413 h 825185"/>
                <a:gd name="connsiteX28" fmla="*/ 752475 w 1110123"/>
                <a:gd name="connsiteY28" fmla="*/ 657225 h 825185"/>
                <a:gd name="connsiteX29" fmla="*/ 757238 w 1110123"/>
                <a:gd name="connsiteY29" fmla="*/ 671513 h 825185"/>
                <a:gd name="connsiteX30" fmla="*/ 781050 w 1110123"/>
                <a:gd name="connsiteY30" fmla="*/ 676275 h 825185"/>
                <a:gd name="connsiteX31" fmla="*/ 790575 w 1110123"/>
                <a:gd name="connsiteY31" fmla="*/ 690563 h 825185"/>
                <a:gd name="connsiteX32" fmla="*/ 823913 w 1110123"/>
                <a:gd name="connsiteY32" fmla="*/ 704850 h 825185"/>
                <a:gd name="connsiteX33" fmla="*/ 828675 w 1110123"/>
                <a:gd name="connsiteY33" fmla="*/ 690563 h 825185"/>
                <a:gd name="connsiteX34" fmla="*/ 852488 w 1110123"/>
                <a:gd name="connsiteY34" fmla="*/ 709613 h 825185"/>
                <a:gd name="connsiteX35" fmla="*/ 847725 w 1110123"/>
                <a:gd name="connsiteY35" fmla="*/ 762000 h 825185"/>
                <a:gd name="connsiteX36" fmla="*/ 852488 w 1110123"/>
                <a:gd name="connsiteY36" fmla="*/ 790575 h 825185"/>
                <a:gd name="connsiteX37" fmla="*/ 895350 w 1110123"/>
                <a:gd name="connsiteY37" fmla="*/ 795338 h 825185"/>
                <a:gd name="connsiteX38" fmla="*/ 933450 w 1110123"/>
                <a:gd name="connsiteY38" fmla="*/ 800100 h 825185"/>
                <a:gd name="connsiteX39" fmla="*/ 957263 w 1110123"/>
                <a:gd name="connsiteY39" fmla="*/ 809625 h 825185"/>
                <a:gd name="connsiteX40" fmla="*/ 971550 w 1110123"/>
                <a:gd name="connsiteY40" fmla="*/ 814388 h 825185"/>
                <a:gd name="connsiteX41" fmla="*/ 1009650 w 1110123"/>
                <a:gd name="connsiteY41" fmla="*/ 823913 h 825185"/>
                <a:gd name="connsiteX42" fmla="*/ 1042988 w 1110123"/>
                <a:gd name="connsiteY42" fmla="*/ 800100 h 825185"/>
                <a:gd name="connsiteX43" fmla="*/ 1047750 w 1110123"/>
                <a:gd name="connsiteY43" fmla="*/ 723900 h 825185"/>
                <a:gd name="connsiteX44" fmla="*/ 1052513 w 1110123"/>
                <a:gd name="connsiteY44" fmla="*/ 709613 h 825185"/>
                <a:gd name="connsiteX45" fmla="*/ 1066800 w 1110123"/>
                <a:gd name="connsiteY45" fmla="*/ 695325 h 825185"/>
                <a:gd name="connsiteX46" fmla="*/ 1081088 w 1110123"/>
                <a:gd name="connsiteY46" fmla="*/ 685800 h 825185"/>
                <a:gd name="connsiteX47" fmla="*/ 1085850 w 1110123"/>
                <a:gd name="connsiteY47" fmla="*/ 671513 h 825185"/>
                <a:gd name="connsiteX48" fmla="*/ 1090613 w 1110123"/>
                <a:gd name="connsiteY48" fmla="*/ 642938 h 825185"/>
                <a:gd name="connsiteX49" fmla="*/ 1100138 w 1110123"/>
                <a:gd name="connsiteY49" fmla="*/ 628650 h 825185"/>
                <a:gd name="connsiteX50" fmla="*/ 1109663 w 1110123"/>
                <a:gd name="connsiteY50" fmla="*/ 595313 h 825185"/>
                <a:gd name="connsiteX51" fmla="*/ 1100138 w 1110123"/>
                <a:gd name="connsiteY51" fmla="*/ 566738 h 825185"/>
                <a:gd name="connsiteX52" fmla="*/ 1085850 w 1110123"/>
                <a:gd name="connsiteY52" fmla="*/ 538163 h 825185"/>
                <a:gd name="connsiteX53" fmla="*/ 1081088 w 1110123"/>
                <a:gd name="connsiteY53" fmla="*/ 523875 h 825185"/>
                <a:gd name="connsiteX54" fmla="*/ 1062038 w 1110123"/>
                <a:gd name="connsiteY54" fmla="*/ 495300 h 825185"/>
                <a:gd name="connsiteX55" fmla="*/ 1057275 w 1110123"/>
                <a:gd name="connsiteY55" fmla="*/ 481013 h 825185"/>
                <a:gd name="connsiteX56" fmla="*/ 1042988 w 1110123"/>
                <a:gd name="connsiteY56" fmla="*/ 476250 h 825185"/>
                <a:gd name="connsiteX57" fmla="*/ 1038225 w 1110123"/>
                <a:gd name="connsiteY57" fmla="*/ 461963 h 825185"/>
                <a:gd name="connsiteX58" fmla="*/ 1019175 w 1110123"/>
                <a:gd name="connsiteY58" fmla="*/ 433388 h 825185"/>
                <a:gd name="connsiteX59" fmla="*/ 1009650 w 1110123"/>
                <a:gd name="connsiteY59" fmla="*/ 419100 h 825185"/>
                <a:gd name="connsiteX60" fmla="*/ 1000125 w 1110123"/>
                <a:gd name="connsiteY60" fmla="*/ 404813 h 825185"/>
                <a:gd name="connsiteX61" fmla="*/ 990600 w 1110123"/>
                <a:gd name="connsiteY61" fmla="*/ 390525 h 825185"/>
                <a:gd name="connsiteX62" fmla="*/ 981075 w 1110123"/>
                <a:gd name="connsiteY62" fmla="*/ 361950 h 825185"/>
                <a:gd name="connsiteX63" fmla="*/ 952500 w 1110123"/>
                <a:gd name="connsiteY63" fmla="*/ 352425 h 825185"/>
                <a:gd name="connsiteX64" fmla="*/ 942975 w 1110123"/>
                <a:gd name="connsiteY64" fmla="*/ 338138 h 825185"/>
                <a:gd name="connsiteX65" fmla="*/ 890588 w 1110123"/>
                <a:gd name="connsiteY65" fmla="*/ 323850 h 825185"/>
                <a:gd name="connsiteX66" fmla="*/ 862013 w 1110123"/>
                <a:gd name="connsiteY66" fmla="*/ 304800 h 825185"/>
                <a:gd name="connsiteX67" fmla="*/ 847725 w 1110123"/>
                <a:gd name="connsiteY67" fmla="*/ 295275 h 825185"/>
                <a:gd name="connsiteX68" fmla="*/ 819150 w 1110123"/>
                <a:gd name="connsiteY68" fmla="*/ 252413 h 825185"/>
                <a:gd name="connsiteX69" fmla="*/ 809625 w 1110123"/>
                <a:gd name="connsiteY69" fmla="*/ 238125 h 825185"/>
                <a:gd name="connsiteX70" fmla="*/ 804863 w 1110123"/>
                <a:gd name="connsiteY70" fmla="*/ 185738 h 825185"/>
                <a:gd name="connsiteX71" fmla="*/ 814388 w 1110123"/>
                <a:gd name="connsiteY71" fmla="*/ 157163 h 825185"/>
                <a:gd name="connsiteX72" fmla="*/ 819150 w 1110123"/>
                <a:gd name="connsiteY72" fmla="*/ 57150 h 825185"/>
                <a:gd name="connsiteX73" fmla="*/ 823913 w 1110123"/>
                <a:gd name="connsiteY73" fmla="*/ 33338 h 825185"/>
                <a:gd name="connsiteX74" fmla="*/ 828675 w 1110123"/>
                <a:gd name="connsiteY74" fmla="*/ 19050 h 825185"/>
                <a:gd name="connsiteX75" fmla="*/ 857250 w 1110123"/>
                <a:gd name="connsiteY75" fmla="*/ 9525 h 825185"/>
                <a:gd name="connsiteX76" fmla="*/ 871538 w 1110123"/>
                <a:gd name="connsiteY76" fmla="*/ 0 h 825185"/>
                <a:gd name="connsiteX77" fmla="*/ 904875 w 1110123"/>
                <a:gd name="connsiteY77" fmla="*/ 4763 h 825185"/>
                <a:gd name="connsiteX78" fmla="*/ 919163 w 1110123"/>
                <a:gd name="connsiteY78" fmla="*/ 9525 h 825185"/>
                <a:gd name="connsiteX79" fmla="*/ 928688 w 1110123"/>
                <a:gd name="connsiteY79" fmla="*/ 23813 h 825185"/>
                <a:gd name="connsiteX80" fmla="*/ 942975 w 1110123"/>
                <a:gd name="connsiteY80" fmla="*/ 52388 h 825185"/>
                <a:gd name="connsiteX81" fmla="*/ 957263 w 1110123"/>
                <a:gd name="connsiteY81" fmla="*/ 57150 h 825185"/>
                <a:gd name="connsiteX82" fmla="*/ 966788 w 1110123"/>
                <a:gd name="connsiteY82" fmla="*/ 71438 h 825185"/>
                <a:gd name="connsiteX83" fmla="*/ 971550 w 1110123"/>
                <a:gd name="connsiteY83" fmla="*/ 100013 h 825185"/>
                <a:gd name="connsiteX84" fmla="*/ 985838 w 1110123"/>
                <a:gd name="connsiteY84" fmla="*/ 104775 h 825185"/>
                <a:gd name="connsiteX85" fmla="*/ 1004888 w 1110123"/>
                <a:gd name="connsiteY85" fmla="*/ 114300 h 825185"/>
                <a:gd name="connsiteX86" fmla="*/ 1014413 w 1110123"/>
                <a:gd name="connsiteY86" fmla="*/ 128588 h 825185"/>
                <a:gd name="connsiteX87" fmla="*/ 1023938 w 1110123"/>
                <a:gd name="connsiteY87" fmla="*/ 157163 h 825185"/>
                <a:gd name="connsiteX88" fmla="*/ 1038225 w 1110123"/>
                <a:gd name="connsiteY88" fmla="*/ 161925 h 825185"/>
                <a:gd name="connsiteX89" fmla="*/ 1042988 w 1110123"/>
                <a:gd name="connsiteY89" fmla="*/ 176213 h 825185"/>
                <a:gd name="connsiteX90" fmla="*/ 1057275 w 1110123"/>
                <a:gd name="connsiteY90" fmla="*/ 185738 h 8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10123" h="825185">
                  <a:moveTo>
                    <a:pt x="0" y="704850"/>
                  </a:moveTo>
                  <a:cubicBezTo>
                    <a:pt x="4763" y="708025"/>
                    <a:pt x="9891" y="710711"/>
                    <a:pt x="14288" y="714375"/>
                  </a:cubicBezTo>
                  <a:cubicBezTo>
                    <a:pt x="19462" y="718687"/>
                    <a:pt x="22420" y="725928"/>
                    <a:pt x="28575" y="728663"/>
                  </a:cubicBezTo>
                  <a:cubicBezTo>
                    <a:pt x="33945" y="731050"/>
                    <a:pt x="95058" y="738164"/>
                    <a:pt x="95250" y="738188"/>
                  </a:cubicBezTo>
                  <a:cubicBezTo>
                    <a:pt x="143306" y="754204"/>
                    <a:pt x="68737" y="729757"/>
                    <a:pt x="128588" y="747713"/>
                  </a:cubicBezTo>
                  <a:cubicBezTo>
                    <a:pt x="138205" y="750598"/>
                    <a:pt x="147638" y="754063"/>
                    <a:pt x="157163" y="757238"/>
                  </a:cubicBezTo>
                  <a:lnTo>
                    <a:pt x="171450" y="762000"/>
                  </a:lnTo>
                  <a:lnTo>
                    <a:pt x="185738" y="766763"/>
                  </a:lnTo>
                  <a:cubicBezTo>
                    <a:pt x="196850" y="800100"/>
                    <a:pt x="185738" y="792163"/>
                    <a:pt x="209550" y="800100"/>
                  </a:cubicBezTo>
                  <a:cubicBezTo>
                    <a:pt x="233363" y="796925"/>
                    <a:pt x="260050" y="802353"/>
                    <a:pt x="280988" y="790575"/>
                  </a:cubicBezTo>
                  <a:cubicBezTo>
                    <a:pt x="290772" y="785072"/>
                    <a:pt x="279015" y="766218"/>
                    <a:pt x="285750" y="757238"/>
                  </a:cubicBezTo>
                  <a:cubicBezTo>
                    <a:pt x="290607" y="750762"/>
                    <a:pt x="301710" y="754438"/>
                    <a:pt x="309563" y="752475"/>
                  </a:cubicBezTo>
                  <a:cubicBezTo>
                    <a:pt x="314433" y="751257"/>
                    <a:pt x="319088" y="749300"/>
                    <a:pt x="323850" y="747713"/>
                  </a:cubicBezTo>
                  <a:cubicBezTo>
                    <a:pt x="340227" y="735430"/>
                    <a:pt x="343271" y="731372"/>
                    <a:pt x="361950" y="723900"/>
                  </a:cubicBezTo>
                  <a:cubicBezTo>
                    <a:pt x="371272" y="720171"/>
                    <a:pt x="390525" y="714375"/>
                    <a:pt x="390525" y="714375"/>
                  </a:cubicBezTo>
                  <a:cubicBezTo>
                    <a:pt x="392113" y="708025"/>
                    <a:pt x="393868" y="701715"/>
                    <a:pt x="395288" y="695325"/>
                  </a:cubicBezTo>
                  <a:cubicBezTo>
                    <a:pt x="397044" y="687423"/>
                    <a:pt x="396034" y="678541"/>
                    <a:pt x="400050" y="671513"/>
                  </a:cubicBezTo>
                  <a:cubicBezTo>
                    <a:pt x="402890" y="666543"/>
                    <a:pt x="408655" y="662670"/>
                    <a:pt x="414338" y="661988"/>
                  </a:cubicBezTo>
                  <a:cubicBezTo>
                    <a:pt x="449050" y="657822"/>
                    <a:pt x="484188" y="658813"/>
                    <a:pt x="519113" y="657225"/>
                  </a:cubicBezTo>
                  <a:cubicBezTo>
                    <a:pt x="528380" y="629421"/>
                    <a:pt x="520257" y="656268"/>
                    <a:pt x="528638" y="614363"/>
                  </a:cubicBezTo>
                  <a:cubicBezTo>
                    <a:pt x="529922" y="607945"/>
                    <a:pt x="527070" y="596979"/>
                    <a:pt x="533400" y="595313"/>
                  </a:cubicBezTo>
                  <a:cubicBezTo>
                    <a:pt x="561077" y="588029"/>
                    <a:pt x="590550" y="592138"/>
                    <a:pt x="619125" y="590550"/>
                  </a:cubicBezTo>
                  <a:cubicBezTo>
                    <a:pt x="623888" y="587375"/>
                    <a:pt x="627747" y="581834"/>
                    <a:pt x="633413" y="581025"/>
                  </a:cubicBezTo>
                  <a:cubicBezTo>
                    <a:pt x="639893" y="580099"/>
                    <a:pt x="646045" y="584504"/>
                    <a:pt x="652463" y="585788"/>
                  </a:cubicBezTo>
                  <a:cubicBezTo>
                    <a:pt x="661932" y="587682"/>
                    <a:pt x="671513" y="588963"/>
                    <a:pt x="681038" y="590550"/>
                  </a:cubicBezTo>
                  <a:cubicBezTo>
                    <a:pt x="682625" y="601663"/>
                    <a:pt x="680780" y="613848"/>
                    <a:pt x="685800" y="623888"/>
                  </a:cubicBezTo>
                  <a:cubicBezTo>
                    <a:pt x="688045" y="628378"/>
                    <a:pt x="695187" y="627561"/>
                    <a:pt x="700088" y="628650"/>
                  </a:cubicBezTo>
                  <a:cubicBezTo>
                    <a:pt x="709514" y="630745"/>
                    <a:pt x="719138" y="631825"/>
                    <a:pt x="728663" y="633413"/>
                  </a:cubicBezTo>
                  <a:cubicBezTo>
                    <a:pt x="742950" y="642938"/>
                    <a:pt x="744538" y="641351"/>
                    <a:pt x="752475" y="657225"/>
                  </a:cubicBezTo>
                  <a:cubicBezTo>
                    <a:pt x="754720" y="661715"/>
                    <a:pt x="753061" y="668728"/>
                    <a:pt x="757238" y="671513"/>
                  </a:cubicBezTo>
                  <a:cubicBezTo>
                    <a:pt x="763973" y="676003"/>
                    <a:pt x="773113" y="674688"/>
                    <a:pt x="781050" y="676275"/>
                  </a:cubicBezTo>
                  <a:cubicBezTo>
                    <a:pt x="784225" y="681038"/>
                    <a:pt x="786528" y="686516"/>
                    <a:pt x="790575" y="690563"/>
                  </a:cubicBezTo>
                  <a:cubicBezTo>
                    <a:pt x="801538" y="701526"/>
                    <a:pt x="809340" y="701207"/>
                    <a:pt x="823913" y="704850"/>
                  </a:cubicBezTo>
                  <a:cubicBezTo>
                    <a:pt x="825500" y="700088"/>
                    <a:pt x="824014" y="692427"/>
                    <a:pt x="828675" y="690563"/>
                  </a:cubicBezTo>
                  <a:cubicBezTo>
                    <a:pt x="848022" y="682824"/>
                    <a:pt x="849163" y="699638"/>
                    <a:pt x="852488" y="709613"/>
                  </a:cubicBezTo>
                  <a:cubicBezTo>
                    <a:pt x="850900" y="727075"/>
                    <a:pt x="847725" y="744466"/>
                    <a:pt x="847725" y="762000"/>
                  </a:cubicBezTo>
                  <a:cubicBezTo>
                    <a:pt x="847725" y="771656"/>
                    <a:pt x="844577" y="785037"/>
                    <a:pt x="852488" y="790575"/>
                  </a:cubicBezTo>
                  <a:cubicBezTo>
                    <a:pt x="864265" y="798819"/>
                    <a:pt x="881073" y="793658"/>
                    <a:pt x="895350" y="795338"/>
                  </a:cubicBezTo>
                  <a:lnTo>
                    <a:pt x="933450" y="800100"/>
                  </a:lnTo>
                  <a:cubicBezTo>
                    <a:pt x="941812" y="825185"/>
                    <a:pt x="931349" y="809625"/>
                    <a:pt x="957263" y="809625"/>
                  </a:cubicBezTo>
                  <a:cubicBezTo>
                    <a:pt x="962283" y="809625"/>
                    <a:pt x="966707" y="813067"/>
                    <a:pt x="971550" y="814388"/>
                  </a:cubicBezTo>
                  <a:cubicBezTo>
                    <a:pt x="984180" y="817833"/>
                    <a:pt x="1009650" y="823913"/>
                    <a:pt x="1009650" y="823913"/>
                  </a:cubicBezTo>
                  <a:cubicBezTo>
                    <a:pt x="1042988" y="812800"/>
                    <a:pt x="1035050" y="823913"/>
                    <a:pt x="1042988" y="800100"/>
                  </a:cubicBezTo>
                  <a:cubicBezTo>
                    <a:pt x="1044575" y="774700"/>
                    <a:pt x="1045086" y="749210"/>
                    <a:pt x="1047750" y="723900"/>
                  </a:cubicBezTo>
                  <a:cubicBezTo>
                    <a:pt x="1048276" y="718908"/>
                    <a:pt x="1049728" y="713790"/>
                    <a:pt x="1052513" y="709613"/>
                  </a:cubicBezTo>
                  <a:cubicBezTo>
                    <a:pt x="1056249" y="704009"/>
                    <a:pt x="1061626" y="699637"/>
                    <a:pt x="1066800" y="695325"/>
                  </a:cubicBezTo>
                  <a:cubicBezTo>
                    <a:pt x="1071197" y="691661"/>
                    <a:pt x="1076325" y="688975"/>
                    <a:pt x="1081088" y="685800"/>
                  </a:cubicBezTo>
                  <a:cubicBezTo>
                    <a:pt x="1082675" y="681038"/>
                    <a:pt x="1084761" y="676413"/>
                    <a:pt x="1085850" y="671513"/>
                  </a:cubicBezTo>
                  <a:cubicBezTo>
                    <a:pt x="1087945" y="662087"/>
                    <a:pt x="1087559" y="652099"/>
                    <a:pt x="1090613" y="642938"/>
                  </a:cubicBezTo>
                  <a:cubicBezTo>
                    <a:pt x="1092423" y="637508"/>
                    <a:pt x="1096963" y="633413"/>
                    <a:pt x="1100138" y="628650"/>
                  </a:cubicBezTo>
                  <a:cubicBezTo>
                    <a:pt x="1102030" y="622972"/>
                    <a:pt x="1110123" y="599911"/>
                    <a:pt x="1109663" y="595313"/>
                  </a:cubicBezTo>
                  <a:cubicBezTo>
                    <a:pt x="1108664" y="585323"/>
                    <a:pt x="1103313" y="576263"/>
                    <a:pt x="1100138" y="566738"/>
                  </a:cubicBezTo>
                  <a:cubicBezTo>
                    <a:pt x="1093566" y="547021"/>
                    <a:pt x="1098159" y="556626"/>
                    <a:pt x="1085850" y="538163"/>
                  </a:cubicBezTo>
                  <a:cubicBezTo>
                    <a:pt x="1084263" y="533400"/>
                    <a:pt x="1083526" y="528263"/>
                    <a:pt x="1081088" y="523875"/>
                  </a:cubicBezTo>
                  <a:cubicBezTo>
                    <a:pt x="1075529" y="513868"/>
                    <a:pt x="1065659" y="506160"/>
                    <a:pt x="1062038" y="495300"/>
                  </a:cubicBezTo>
                  <a:cubicBezTo>
                    <a:pt x="1060450" y="490538"/>
                    <a:pt x="1060825" y="484563"/>
                    <a:pt x="1057275" y="481013"/>
                  </a:cubicBezTo>
                  <a:cubicBezTo>
                    <a:pt x="1053725" y="477463"/>
                    <a:pt x="1047750" y="477838"/>
                    <a:pt x="1042988" y="476250"/>
                  </a:cubicBezTo>
                  <a:cubicBezTo>
                    <a:pt x="1041400" y="471488"/>
                    <a:pt x="1040663" y="466351"/>
                    <a:pt x="1038225" y="461963"/>
                  </a:cubicBezTo>
                  <a:cubicBezTo>
                    <a:pt x="1032665" y="451956"/>
                    <a:pt x="1025525" y="442913"/>
                    <a:pt x="1019175" y="433388"/>
                  </a:cubicBezTo>
                  <a:lnTo>
                    <a:pt x="1009650" y="419100"/>
                  </a:lnTo>
                  <a:lnTo>
                    <a:pt x="1000125" y="404813"/>
                  </a:lnTo>
                  <a:lnTo>
                    <a:pt x="990600" y="390525"/>
                  </a:lnTo>
                  <a:cubicBezTo>
                    <a:pt x="987425" y="381000"/>
                    <a:pt x="990600" y="365125"/>
                    <a:pt x="981075" y="361950"/>
                  </a:cubicBezTo>
                  <a:lnTo>
                    <a:pt x="952500" y="352425"/>
                  </a:lnTo>
                  <a:cubicBezTo>
                    <a:pt x="949325" y="347663"/>
                    <a:pt x="947829" y="341171"/>
                    <a:pt x="942975" y="338138"/>
                  </a:cubicBezTo>
                  <a:cubicBezTo>
                    <a:pt x="931602" y="331030"/>
                    <a:pt x="904185" y="326570"/>
                    <a:pt x="890588" y="323850"/>
                  </a:cubicBezTo>
                  <a:lnTo>
                    <a:pt x="862013" y="304800"/>
                  </a:lnTo>
                  <a:lnTo>
                    <a:pt x="847725" y="295275"/>
                  </a:lnTo>
                  <a:lnTo>
                    <a:pt x="819150" y="252413"/>
                  </a:lnTo>
                  <a:lnTo>
                    <a:pt x="809625" y="238125"/>
                  </a:lnTo>
                  <a:cubicBezTo>
                    <a:pt x="799210" y="206880"/>
                    <a:pt x="796785" y="215357"/>
                    <a:pt x="804863" y="185738"/>
                  </a:cubicBezTo>
                  <a:cubicBezTo>
                    <a:pt x="807505" y="176052"/>
                    <a:pt x="814388" y="157163"/>
                    <a:pt x="814388" y="157163"/>
                  </a:cubicBezTo>
                  <a:cubicBezTo>
                    <a:pt x="815975" y="123825"/>
                    <a:pt x="816590" y="90427"/>
                    <a:pt x="819150" y="57150"/>
                  </a:cubicBezTo>
                  <a:cubicBezTo>
                    <a:pt x="819771" y="49079"/>
                    <a:pt x="821950" y="41191"/>
                    <a:pt x="823913" y="33338"/>
                  </a:cubicBezTo>
                  <a:cubicBezTo>
                    <a:pt x="825131" y="28468"/>
                    <a:pt x="824590" y="21968"/>
                    <a:pt x="828675" y="19050"/>
                  </a:cubicBezTo>
                  <a:cubicBezTo>
                    <a:pt x="836845" y="13214"/>
                    <a:pt x="848896" y="15094"/>
                    <a:pt x="857250" y="9525"/>
                  </a:cubicBezTo>
                  <a:lnTo>
                    <a:pt x="871538" y="0"/>
                  </a:lnTo>
                  <a:cubicBezTo>
                    <a:pt x="882650" y="1588"/>
                    <a:pt x="893868" y="2562"/>
                    <a:pt x="904875" y="4763"/>
                  </a:cubicBezTo>
                  <a:cubicBezTo>
                    <a:pt x="909798" y="5748"/>
                    <a:pt x="915243" y="6389"/>
                    <a:pt x="919163" y="9525"/>
                  </a:cubicBezTo>
                  <a:cubicBezTo>
                    <a:pt x="923633" y="13101"/>
                    <a:pt x="925513" y="19050"/>
                    <a:pt x="928688" y="23813"/>
                  </a:cubicBezTo>
                  <a:cubicBezTo>
                    <a:pt x="931825" y="33225"/>
                    <a:pt x="934582" y="45674"/>
                    <a:pt x="942975" y="52388"/>
                  </a:cubicBezTo>
                  <a:cubicBezTo>
                    <a:pt x="946895" y="55524"/>
                    <a:pt x="952500" y="55563"/>
                    <a:pt x="957263" y="57150"/>
                  </a:cubicBezTo>
                  <a:cubicBezTo>
                    <a:pt x="960438" y="61913"/>
                    <a:pt x="964978" y="66008"/>
                    <a:pt x="966788" y="71438"/>
                  </a:cubicBezTo>
                  <a:cubicBezTo>
                    <a:pt x="969841" y="80599"/>
                    <a:pt x="966759" y="91629"/>
                    <a:pt x="971550" y="100013"/>
                  </a:cubicBezTo>
                  <a:cubicBezTo>
                    <a:pt x="974041" y="104372"/>
                    <a:pt x="981224" y="102798"/>
                    <a:pt x="985838" y="104775"/>
                  </a:cubicBezTo>
                  <a:cubicBezTo>
                    <a:pt x="992364" y="107572"/>
                    <a:pt x="998538" y="111125"/>
                    <a:pt x="1004888" y="114300"/>
                  </a:cubicBezTo>
                  <a:cubicBezTo>
                    <a:pt x="1008063" y="119063"/>
                    <a:pt x="1012088" y="123357"/>
                    <a:pt x="1014413" y="128588"/>
                  </a:cubicBezTo>
                  <a:cubicBezTo>
                    <a:pt x="1018491" y="137763"/>
                    <a:pt x="1014413" y="153988"/>
                    <a:pt x="1023938" y="157163"/>
                  </a:cubicBezTo>
                  <a:lnTo>
                    <a:pt x="1038225" y="161925"/>
                  </a:lnTo>
                  <a:cubicBezTo>
                    <a:pt x="1039813" y="166688"/>
                    <a:pt x="1039852" y="172293"/>
                    <a:pt x="1042988" y="176213"/>
                  </a:cubicBezTo>
                  <a:cubicBezTo>
                    <a:pt x="1046564" y="180682"/>
                    <a:pt x="1057275" y="185738"/>
                    <a:pt x="1057275" y="18573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92019" y="4174275"/>
              <a:ext cx="450036" cy="1888388"/>
            </a:xfrm>
            <a:custGeom>
              <a:avLst/>
              <a:gdLst>
                <a:gd name="connsiteX0" fmla="*/ 8531 w 450036"/>
                <a:gd name="connsiteY0" fmla="*/ 2438 h 1888388"/>
                <a:gd name="connsiteX1" fmla="*/ 41869 w 450036"/>
                <a:gd name="connsiteY1" fmla="*/ 11963 h 1888388"/>
                <a:gd name="connsiteX2" fmla="*/ 56156 w 450036"/>
                <a:gd name="connsiteY2" fmla="*/ 16725 h 1888388"/>
                <a:gd name="connsiteX3" fmla="*/ 56156 w 450036"/>
                <a:gd name="connsiteY3" fmla="*/ 126263 h 1888388"/>
                <a:gd name="connsiteX4" fmla="*/ 75206 w 450036"/>
                <a:gd name="connsiteY4" fmla="*/ 207225 h 1888388"/>
                <a:gd name="connsiteX5" fmla="*/ 79969 w 450036"/>
                <a:gd name="connsiteY5" fmla="*/ 221513 h 1888388"/>
                <a:gd name="connsiteX6" fmla="*/ 84731 w 450036"/>
                <a:gd name="connsiteY6" fmla="*/ 240563 h 1888388"/>
                <a:gd name="connsiteX7" fmla="*/ 99019 w 450036"/>
                <a:gd name="connsiteY7" fmla="*/ 245325 h 1888388"/>
                <a:gd name="connsiteX8" fmla="*/ 103781 w 450036"/>
                <a:gd name="connsiteY8" fmla="*/ 259613 h 1888388"/>
                <a:gd name="connsiteX9" fmla="*/ 132356 w 450036"/>
                <a:gd name="connsiteY9" fmla="*/ 264375 h 1888388"/>
                <a:gd name="connsiteX10" fmla="*/ 151406 w 450036"/>
                <a:gd name="connsiteY10" fmla="*/ 269138 h 1888388"/>
                <a:gd name="connsiteX11" fmla="*/ 179981 w 450036"/>
                <a:gd name="connsiteY11" fmla="*/ 278663 h 1888388"/>
                <a:gd name="connsiteX12" fmla="*/ 184744 w 450036"/>
                <a:gd name="connsiteY12" fmla="*/ 297713 h 1888388"/>
                <a:gd name="connsiteX13" fmla="*/ 203794 w 450036"/>
                <a:gd name="connsiteY13" fmla="*/ 307238 h 1888388"/>
                <a:gd name="connsiteX14" fmla="*/ 241894 w 450036"/>
                <a:gd name="connsiteY14" fmla="*/ 321525 h 1888388"/>
                <a:gd name="connsiteX15" fmla="*/ 256181 w 450036"/>
                <a:gd name="connsiteY15" fmla="*/ 331050 h 1888388"/>
                <a:gd name="connsiteX16" fmla="*/ 279994 w 450036"/>
                <a:gd name="connsiteY16" fmla="*/ 335813 h 1888388"/>
                <a:gd name="connsiteX17" fmla="*/ 299044 w 450036"/>
                <a:gd name="connsiteY17" fmla="*/ 340575 h 1888388"/>
                <a:gd name="connsiteX18" fmla="*/ 313331 w 450036"/>
                <a:gd name="connsiteY18" fmla="*/ 350100 h 1888388"/>
                <a:gd name="connsiteX19" fmla="*/ 346669 w 450036"/>
                <a:gd name="connsiteY19" fmla="*/ 359625 h 1888388"/>
                <a:gd name="connsiteX20" fmla="*/ 375244 w 450036"/>
                <a:gd name="connsiteY20" fmla="*/ 397725 h 1888388"/>
                <a:gd name="connsiteX21" fmla="*/ 380006 w 450036"/>
                <a:gd name="connsiteY21" fmla="*/ 412013 h 1888388"/>
                <a:gd name="connsiteX22" fmla="*/ 384769 w 450036"/>
                <a:gd name="connsiteY22" fmla="*/ 426300 h 1888388"/>
                <a:gd name="connsiteX23" fmla="*/ 327619 w 450036"/>
                <a:gd name="connsiteY23" fmla="*/ 445350 h 1888388"/>
                <a:gd name="connsiteX24" fmla="*/ 313331 w 450036"/>
                <a:gd name="connsiteY24" fmla="*/ 454875 h 1888388"/>
                <a:gd name="connsiteX25" fmla="*/ 284756 w 450036"/>
                <a:gd name="connsiteY25" fmla="*/ 464400 h 1888388"/>
                <a:gd name="connsiteX26" fmla="*/ 270469 w 450036"/>
                <a:gd name="connsiteY26" fmla="*/ 469163 h 1888388"/>
                <a:gd name="connsiteX27" fmla="*/ 237131 w 450036"/>
                <a:gd name="connsiteY27" fmla="*/ 492975 h 1888388"/>
                <a:gd name="connsiteX28" fmla="*/ 222844 w 450036"/>
                <a:gd name="connsiteY28" fmla="*/ 497738 h 1888388"/>
                <a:gd name="connsiteX29" fmla="*/ 222844 w 450036"/>
                <a:gd name="connsiteY29" fmla="*/ 716813 h 1888388"/>
                <a:gd name="connsiteX30" fmla="*/ 256181 w 450036"/>
                <a:gd name="connsiteY30" fmla="*/ 731100 h 1888388"/>
                <a:gd name="connsiteX31" fmla="*/ 260944 w 450036"/>
                <a:gd name="connsiteY31" fmla="*/ 750150 h 1888388"/>
                <a:gd name="connsiteX32" fmla="*/ 299044 w 450036"/>
                <a:gd name="connsiteY32" fmla="*/ 769200 h 1888388"/>
                <a:gd name="connsiteX33" fmla="*/ 303806 w 450036"/>
                <a:gd name="connsiteY33" fmla="*/ 783488 h 1888388"/>
                <a:gd name="connsiteX34" fmla="*/ 308569 w 450036"/>
                <a:gd name="connsiteY34" fmla="*/ 807300 h 1888388"/>
                <a:gd name="connsiteX35" fmla="*/ 322856 w 450036"/>
                <a:gd name="connsiteY35" fmla="*/ 816825 h 1888388"/>
                <a:gd name="connsiteX36" fmla="*/ 370481 w 450036"/>
                <a:gd name="connsiteY36" fmla="*/ 826350 h 1888388"/>
                <a:gd name="connsiteX37" fmla="*/ 375244 w 450036"/>
                <a:gd name="connsiteY37" fmla="*/ 840638 h 1888388"/>
                <a:gd name="connsiteX38" fmla="*/ 384769 w 450036"/>
                <a:gd name="connsiteY38" fmla="*/ 854925 h 1888388"/>
                <a:gd name="connsiteX39" fmla="*/ 389531 w 450036"/>
                <a:gd name="connsiteY39" fmla="*/ 888263 h 1888388"/>
                <a:gd name="connsiteX40" fmla="*/ 384769 w 450036"/>
                <a:gd name="connsiteY40" fmla="*/ 945413 h 1888388"/>
                <a:gd name="connsiteX41" fmla="*/ 370481 w 450036"/>
                <a:gd name="connsiteY41" fmla="*/ 950175 h 1888388"/>
                <a:gd name="connsiteX42" fmla="*/ 341906 w 450036"/>
                <a:gd name="connsiteY42" fmla="*/ 954938 h 1888388"/>
                <a:gd name="connsiteX43" fmla="*/ 327619 w 450036"/>
                <a:gd name="connsiteY43" fmla="*/ 964463 h 1888388"/>
                <a:gd name="connsiteX44" fmla="*/ 313331 w 450036"/>
                <a:gd name="connsiteY44" fmla="*/ 969225 h 1888388"/>
                <a:gd name="connsiteX45" fmla="*/ 284756 w 450036"/>
                <a:gd name="connsiteY45" fmla="*/ 988275 h 1888388"/>
                <a:gd name="connsiteX46" fmla="*/ 275231 w 450036"/>
                <a:gd name="connsiteY46" fmla="*/ 1002563 h 1888388"/>
                <a:gd name="connsiteX47" fmla="*/ 289519 w 450036"/>
                <a:gd name="connsiteY47" fmla="*/ 1045425 h 1888388"/>
                <a:gd name="connsiteX48" fmla="*/ 318094 w 450036"/>
                <a:gd name="connsiteY48" fmla="*/ 1131150 h 1888388"/>
                <a:gd name="connsiteX49" fmla="*/ 332381 w 450036"/>
                <a:gd name="connsiteY49" fmla="*/ 1135913 h 1888388"/>
                <a:gd name="connsiteX50" fmla="*/ 346669 w 450036"/>
                <a:gd name="connsiteY50" fmla="*/ 1131150 h 1888388"/>
                <a:gd name="connsiteX51" fmla="*/ 351431 w 450036"/>
                <a:gd name="connsiteY51" fmla="*/ 1145438 h 1888388"/>
                <a:gd name="connsiteX52" fmla="*/ 365719 w 450036"/>
                <a:gd name="connsiteY52" fmla="*/ 1174013 h 1888388"/>
                <a:gd name="connsiteX53" fmla="*/ 360956 w 450036"/>
                <a:gd name="connsiteY53" fmla="*/ 1188300 h 1888388"/>
                <a:gd name="connsiteX54" fmla="*/ 332381 w 450036"/>
                <a:gd name="connsiteY54" fmla="*/ 1197825 h 1888388"/>
                <a:gd name="connsiteX55" fmla="*/ 318094 w 450036"/>
                <a:gd name="connsiteY55" fmla="*/ 1207350 h 1888388"/>
                <a:gd name="connsiteX56" fmla="*/ 303806 w 450036"/>
                <a:gd name="connsiteY56" fmla="*/ 1212113 h 1888388"/>
                <a:gd name="connsiteX57" fmla="*/ 318094 w 450036"/>
                <a:gd name="connsiteY57" fmla="*/ 1226400 h 1888388"/>
                <a:gd name="connsiteX58" fmla="*/ 322856 w 450036"/>
                <a:gd name="connsiteY58" fmla="*/ 1240688 h 1888388"/>
                <a:gd name="connsiteX59" fmla="*/ 322856 w 450036"/>
                <a:gd name="connsiteY59" fmla="*/ 1316888 h 1888388"/>
                <a:gd name="connsiteX60" fmla="*/ 313331 w 450036"/>
                <a:gd name="connsiteY60" fmla="*/ 1345463 h 1888388"/>
                <a:gd name="connsiteX61" fmla="*/ 327619 w 450036"/>
                <a:gd name="connsiteY61" fmla="*/ 1354988 h 1888388"/>
                <a:gd name="connsiteX62" fmla="*/ 370481 w 450036"/>
                <a:gd name="connsiteY62" fmla="*/ 1364513 h 1888388"/>
                <a:gd name="connsiteX63" fmla="*/ 380006 w 450036"/>
                <a:gd name="connsiteY63" fmla="*/ 1378800 h 1888388"/>
                <a:gd name="connsiteX64" fmla="*/ 399056 w 450036"/>
                <a:gd name="connsiteY64" fmla="*/ 1426425 h 1888388"/>
                <a:gd name="connsiteX65" fmla="*/ 427631 w 450036"/>
                <a:gd name="connsiteY65" fmla="*/ 1440713 h 1888388"/>
                <a:gd name="connsiteX66" fmla="*/ 432394 w 450036"/>
                <a:gd name="connsiteY66" fmla="*/ 1535963 h 1888388"/>
                <a:gd name="connsiteX67" fmla="*/ 403819 w 450036"/>
                <a:gd name="connsiteY67" fmla="*/ 1550250 h 1888388"/>
                <a:gd name="connsiteX68" fmla="*/ 389531 w 450036"/>
                <a:gd name="connsiteY68" fmla="*/ 1559775 h 1888388"/>
                <a:gd name="connsiteX69" fmla="*/ 375244 w 450036"/>
                <a:gd name="connsiteY69" fmla="*/ 1564538 h 1888388"/>
                <a:gd name="connsiteX70" fmla="*/ 380006 w 450036"/>
                <a:gd name="connsiteY70" fmla="*/ 1583588 h 1888388"/>
                <a:gd name="connsiteX71" fmla="*/ 413344 w 450036"/>
                <a:gd name="connsiteY71" fmla="*/ 1616925 h 1888388"/>
                <a:gd name="connsiteX72" fmla="*/ 422869 w 450036"/>
                <a:gd name="connsiteY72" fmla="*/ 1631213 h 1888388"/>
                <a:gd name="connsiteX73" fmla="*/ 422869 w 450036"/>
                <a:gd name="connsiteY73" fmla="*/ 1688363 h 1888388"/>
                <a:gd name="connsiteX74" fmla="*/ 408581 w 450036"/>
                <a:gd name="connsiteY74" fmla="*/ 1697888 h 1888388"/>
                <a:gd name="connsiteX75" fmla="*/ 399056 w 450036"/>
                <a:gd name="connsiteY75" fmla="*/ 1712175 h 1888388"/>
                <a:gd name="connsiteX76" fmla="*/ 380006 w 450036"/>
                <a:gd name="connsiteY76" fmla="*/ 1797900 h 1888388"/>
                <a:gd name="connsiteX77" fmla="*/ 370481 w 450036"/>
                <a:gd name="connsiteY77" fmla="*/ 1812188 h 1888388"/>
                <a:gd name="connsiteX78" fmla="*/ 375244 w 450036"/>
                <a:gd name="connsiteY78" fmla="*/ 1826475 h 1888388"/>
                <a:gd name="connsiteX79" fmla="*/ 370481 w 450036"/>
                <a:gd name="connsiteY79" fmla="*/ 1859813 h 1888388"/>
                <a:gd name="connsiteX80" fmla="*/ 341906 w 450036"/>
                <a:gd name="connsiteY80" fmla="*/ 1878863 h 1888388"/>
                <a:gd name="connsiteX81" fmla="*/ 327619 w 450036"/>
                <a:gd name="connsiteY81" fmla="*/ 1888388 h 188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0036" h="1888388">
                  <a:moveTo>
                    <a:pt x="8531" y="2438"/>
                  </a:moveTo>
                  <a:cubicBezTo>
                    <a:pt x="42795" y="13858"/>
                    <a:pt x="0" y="0"/>
                    <a:pt x="41869" y="11963"/>
                  </a:cubicBezTo>
                  <a:cubicBezTo>
                    <a:pt x="46696" y="13342"/>
                    <a:pt x="51394" y="15138"/>
                    <a:pt x="56156" y="16725"/>
                  </a:cubicBezTo>
                  <a:cubicBezTo>
                    <a:pt x="71764" y="63546"/>
                    <a:pt x="56156" y="10959"/>
                    <a:pt x="56156" y="126263"/>
                  </a:cubicBezTo>
                  <a:cubicBezTo>
                    <a:pt x="56156" y="205781"/>
                    <a:pt x="37777" y="194749"/>
                    <a:pt x="75206" y="207225"/>
                  </a:cubicBezTo>
                  <a:cubicBezTo>
                    <a:pt x="76794" y="211988"/>
                    <a:pt x="78590" y="216686"/>
                    <a:pt x="79969" y="221513"/>
                  </a:cubicBezTo>
                  <a:cubicBezTo>
                    <a:pt x="81767" y="227807"/>
                    <a:pt x="80642" y="235452"/>
                    <a:pt x="84731" y="240563"/>
                  </a:cubicBezTo>
                  <a:cubicBezTo>
                    <a:pt x="87867" y="244483"/>
                    <a:pt x="94256" y="243738"/>
                    <a:pt x="99019" y="245325"/>
                  </a:cubicBezTo>
                  <a:cubicBezTo>
                    <a:pt x="100606" y="250088"/>
                    <a:pt x="99422" y="257122"/>
                    <a:pt x="103781" y="259613"/>
                  </a:cubicBezTo>
                  <a:cubicBezTo>
                    <a:pt x="112165" y="264404"/>
                    <a:pt x="122887" y="262481"/>
                    <a:pt x="132356" y="264375"/>
                  </a:cubicBezTo>
                  <a:cubicBezTo>
                    <a:pt x="138774" y="265659"/>
                    <a:pt x="145137" y="267257"/>
                    <a:pt x="151406" y="269138"/>
                  </a:cubicBezTo>
                  <a:cubicBezTo>
                    <a:pt x="161023" y="272023"/>
                    <a:pt x="179981" y="278663"/>
                    <a:pt x="179981" y="278663"/>
                  </a:cubicBezTo>
                  <a:cubicBezTo>
                    <a:pt x="181569" y="285013"/>
                    <a:pt x="180554" y="292685"/>
                    <a:pt x="184744" y="297713"/>
                  </a:cubicBezTo>
                  <a:cubicBezTo>
                    <a:pt x="189289" y="303167"/>
                    <a:pt x="197630" y="303716"/>
                    <a:pt x="203794" y="307238"/>
                  </a:cubicBezTo>
                  <a:cubicBezTo>
                    <a:pt x="230207" y="322331"/>
                    <a:pt x="204845" y="314116"/>
                    <a:pt x="241894" y="321525"/>
                  </a:cubicBezTo>
                  <a:cubicBezTo>
                    <a:pt x="246656" y="324700"/>
                    <a:pt x="250822" y="329040"/>
                    <a:pt x="256181" y="331050"/>
                  </a:cubicBezTo>
                  <a:cubicBezTo>
                    <a:pt x="263760" y="333892"/>
                    <a:pt x="272092" y="334057"/>
                    <a:pt x="279994" y="335813"/>
                  </a:cubicBezTo>
                  <a:cubicBezTo>
                    <a:pt x="286384" y="337233"/>
                    <a:pt x="292694" y="338988"/>
                    <a:pt x="299044" y="340575"/>
                  </a:cubicBezTo>
                  <a:cubicBezTo>
                    <a:pt x="303806" y="343750"/>
                    <a:pt x="308212" y="347540"/>
                    <a:pt x="313331" y="350100"/>
                  </a:cubicBezTo>
                  <a:cubicBezTo>
                    <a:pt x="320166" y="353518"/>
                    <a:pt x="340561" y="358098"/>
                    <a:pt x="346669" y="359625"/>
                  </a:cubicBezTo>
                  <a:cubicBezTo>
                    <a:pt x="374699" y="373640"/>
                    <a:pt x="363475" y="362415"/>
                    <a:pt x="375244" y="397725"/>
                  </a:cubicBezTo>
                  <a:lnTo>
                    <a:pt x="380006" y="412013"/>
                  </a:lnTo>
                  <a:lnTo>
                    <a:pt x="384769" y="426300"/>
                  </a:lnTo>
                  <a:cubicBezTo>
                    <a:pt x="373733" y="459406"/>
                    <a:pt x="387548" y="432509"/>
                    <a:pt x="327619" y="445350"/>
                  </a:cubicBezTo>
                  <a:cubicBezTo>
                    <a:pt x="322022" y="446549"/>
                    <a:pt x="318562" y="452550"/>
                    <a:pt x="313331" y="454875"/>
                  </a:cubicBezTo>
                  <a:cubicBezTo>
                    <a:pt x="304156" y="458953"/>
                    <a:pt x="294281" y="461225"/>
                    <a:pt x="284756" y="464400"/>
                  </a:cubicBezTo>
                  <a:lnTo>
                    <a:pt x="270469" y="469163"/>
                  </a:lnTo>
                  <a:cubicBezTo>
                    <a:pt x="262531" y="492975"/>
                    <a:pt x="270469" y="481862"/>
                    <a:pt x="237131" y="492975"/>
                  </a:cubicBezTo>
                  <a:lnTo>
                    <a:pt x="222844" y="497738"/>
                  </a:lnTo>
                  <a:cubicBezTo>
                    <a:pt x="217359" y="574522"/>
                    <a:pt x="210771" y="634721"/>
                    <a:pt x="222844" y="716813"/>
                  </a:cubicBezTo>
                  <a:cubicBezTo>
                    <a:pt x="223451" y="720939"/>
                    <a:pt x="251374" y="729498"/>
                    <a:pt x="256181" y="731100"/>
                  </a:cubicBezTo>
                  <a:cubicBezTo>
                    <a:pt x="257769" y="737450"/>
                    <a:pt x="255618" y="746346"/>
                    <a:pt x="260944" y="750150"/>
                  </a:cubicBezTo>
                  <a:cubicBezTo>
                    <a:pt x="319017" y="791631"/>
                    <a:pt x="270025" y="725672"/>
                    <a:pt x="299044" y="769200"/>
                  </a:cubicBezTo>
                  <a:cubicBezTo>
                    <a:pt x="300631" y="773963"/>
                    <a:pt x="302588" y="778618"/>
                    <a:pt x="303806" y="783488"/>
                  </a:cubicBezTo>
                  <a:cubicBezTo>
                    <a:pt x="305769" y="791341"/>
                    <a:pt x="304553" y="800272"/>
                    <a:pt x="308569" y="807300"/>
                  </a:cubicBezTo>
                  <a:cubicBezTo>
                    <a:pt x="311409" y="812270"/>
                    <a:pt x="317737" y="814265"/>
                    <a:pt x="322856" y="816825"/>
                  </a:cubicBezTo>
                  <a:cubicBezTo>
                    <a:pt x="336157" y="823476"/>
                    <a:pt x="358191" y="824594"/>
                    <a:pt x="370481" y="826350"/>
                  </a:cubicBezTo>
                  <a:cubicBezTo>
                    <a:pt x="372069" y="831113"/>
                    <a:pt x="372999" y="836148"/>
                    <a:pt x="375244" y="840638"/>
                  </a:cubicBezTo>
                  <a:cubicBezTo>
                    <a:pt x="377804" y="845757"/>
                    <a:pt x="383124" y="849443"/>
                    <a:pt x="384769" y="854925"/>
                  </a:cubicBezTo>
                  <a:cubicBezTo>
                    <a:pt x="387995" y="865677"/>
                    <a:pt x="387944" y="877150"/>
                    <a:pt x="389531" y="888263"/>
                  </a:cubicBezTo>
                  <a:cubicBezTo>
                    <a:pt x="387944" y="907313"/>
                    <a:pt x="390391" y="927142"/>
                    <a:pt x="384769" y="945413"/>
                  </a:cubicBezTo>
                  <a:cubicBezTo>
                    <a:pt x="383293" y="950211"/>
                    <a:pt x="375382" y="949086"/>
                    <a:pt x="370481" y="950175"/>
                  </a:cubicBezTo>
                  <a:cubicBezTo>
                    <a:pt x="361055" y="952270"/>
                    <a:pt x="351431" y="953350"/>
                    <a:pt x="341906" y="954938"/>
                  </a:cubicBezTo>
                  <a:cubicBezTo>
                    <a:pt x="337144" y="958113"/>
                    <a:pt x="332738" y="961903"/>
                    <a:pt x="327619" y="964463"/>
                  </a:cubicBezTo>
                  <a:cubicBezTo>
                    <a:pt x="323129" y="966708"/>
                    <a:pt x="317719" y="966787"/>
                    <a:pt x="313331" y="969225"/>
                  </a:cubicBezTo>
                  <a:cubicBezTo>
                    <a:pt x="303324" y="974784"/>
                    <a:pt x="284756" y="988275"/>
                    <a:pt x="284756" y="988275"/>
                  </a:cubicBezTo>
                  <a:cubicBezTo>
                    <a:pt x="281581" y="993038"/>
                    <a:pt x="275863" y="996874"/>
                    <a:pt x="275231" y="1002563"/>
                  </a:cubicBezTo>
                  <a:cubicBezTo>
                    <a:pt x="272787" y="1024562"/>
                    <a:pt x="279467" y="1030348"/>
                    <a:pt x="289519" y="1045425"/>
                  </a:cubicBezTo>
                  <a:cubicBezTo>
                    <a:pt x="295258" y="1143002"/>
                    <a:pt x="267621" y="1118532"/>
                    <a:pt x="318094" y="1131150"/>
                  </a:cubicBezTo>
                  <a:cubicBezTo>
                    <a:pt x="322964" y="1132368"/>
                    <a:pt x="327619" y="1134325"/>
                    <a:pt x="332381" y="1135913"/>
                  </a:cubicBezTo>
                  <a:cubicBezTo>
                    <a:pt x="337144" y="1134325"/>
                    <a:pt x="342179" y="1128905"/>
                    <a:pt x="346669" y="1131150"/>
                  </a:cubicBezTo>
                  <a:cubicBezTo>
                    <a:pt x="351159" y="1133395"/>
                    <a:pt x="349186" y="1140948"/>
                    <a:pt x="351431" y="1145438"/>
                  </a:cubicBezTo>
                  <a:cubicBezTo>
                    <a:pt x="369899" y="1182375"/>
                    <a:pt x="353744" y="1138092"/>
                    <a:pt x="365719" y="1174013"/>
                  </a:cubicBezTo>
                  <a:cubicBezTo>
                    <a:pt x="364131" y="1178775"/>
                    <a:pt x="365041" y="1185382"/>
                    <a:pt x="360956" y="1188300"/>
                  </a:cubicBezTo>
                  <a:cubicBezTo>
                    <a:pt x="352786" y="1194136"/>
                    <a:pt x="332381" y="1197825"/>
                    <a:pt x="332381" y="1197825"/>
                  </a:cubicBezTo>
                  <a:cubicBezTo>
                    <a:pt x="327619" y="1201000"/>
                    <a:pt x="323213" y="1204790"/>
                    <a:pt x="318094" y="1207350"/>
                  </a:cubicBezTo>
                  <a:cubicBezTo>
                    <a:pt x="313604" y="1209595"/>
                    <a:pt x="303806" y="1207093"/>
                    <a:pt x="303806" y="1212113"/>
                  </a:cubicBezTo>
                  <a:lnTo>
                    <a:pt x="318094" y="1226400"/>
                  </a:lnTo>
                  <a:cubicBezTo>
                    <a:pt x="319681" y="1231163"/>
                    <a:pt x="322146" y="1235718"/>
                    <a:pt x="322856" y="1240688"/>
                  </a:cubicBezTo>
                  <a:cubicBezTo>
                    <a:pt x="328192" y="1278040"/>
                    <a:pt x="331132" y="1286544"/>
                    <a:pt x="322856" y="1316888"/>
                  </a:cubicBezTo>
                  <a:cubicBezTo>
                    <a:pt x="320214" y="1326574"/>
                    <a:pt x="313331" y="1345463"/>
                    <a:pt x="313331" y="1345463"/>
                  </a:cubicBezTo>
                  <a:cubicBezTo>
                    <a:pt x="318094" y="1348638"/>
                    <a:pt x="322358" y="1352733"/>
                    <a:pt x="327619" y="1354988"/>
                  </a:cubicBezTo>
                  <a:cubicBezTo>
                    <a:pt x="333499" y="1357508"/>
                    <a:pt x="366249" y="1363667"/>
                    <a:pt x="370481" y="1364513"/>
                  </a:cubicBezTo>
                  <a:cubicBezTo>
                    <a:pt x="373656" y="1369275"/>
                    <a:pt x="377996" y="1373441"/>
                    <a:pt x="380006" y="1378800"/>
                  </a:cubicBezTo>
                  <a:cubicBezTo>
                    <a:pt x="388158" y="1400537"/>
                    <a:pt x="378805" y="1408424"/>
                    <a:pt x="399056" y="1426425"/>
                  </a:cubicBezTo>
                  <a:cubicBezTo>
                    <a:pt x="407015" y="1433500"/>
                    <a:pt x="418106" y="1435950"/>
                    <a:pt x="427631" y="1440713"/>
                  </a:cubicBezTo>
                  <a:cubicBezTo>
                    <a:pt x="450036" y="1474320"/>
                    <a:pt x="447486" y="1464276"/>
                    <a:pt x="432394" y="1535963"/>
                  </a:cubicBezTo>
                  <a:cubicBezTo>
                    <a:pt x="431000" y="1542582"/>
                    <a:pt x="408565" y="1548668"/>
                    <a:pt x="403819" y="1550250"/>
                  </a:cubicBezTo>
                  <a:cubicBezTo>
                    <a:pt x="399056" y="1553425"/>
                    <a:pt x="394651" y="1557215"/>
                    <a:pt x="389531" y="1559775"/>
                  </a:cubicBezTo>
                  <a:cubicBezTo>
                    <a:pt x="385041" y="1562020"/>
                    <a:pt x="377108" y="1559877"/>
                    <a:pt x="375244" y="1564538"/>
                  </a:cubicBezTo>
                  <a:cubicBezTo>
                    <a:pt x="372813" y="1570615"/>
                    <a:pt x="377079" y="1577734"/>
                    <a:pt x="380006" y="1583588"/>
                  </a:cubicBezTo>
                  <a:cubicBezTo>
                    <a:pt x="395290" y="1614157"/>
                    <a:pt x="391068" y="1609501"/>
                    <a:pt x="413344" y="1616925"/>
                  </a:cubicBezTo>
                  <a:cubicBezTo>
                    <a:pt x="416519" y="1621688"/>
                    <a:pt x="420309" y="1626093"/>
                    <a:pt x="422869" y="1631213"/>
                  </a:cubicBezTo>
                  <a:cubicBezTo>
                    <a:pt x="431693" y="1648862"/>
                    <a:pt x="429569" y="1669937"/>
                    <a:pt x="422869" y="1688363"/>
                  </a:cubicBezTo>
                  <a:cubicBezTo>
                    <a:pt x="420913" y="1693742"/>
                    <a:pt x="413344" y="1694713"/>
                    <a:pt x="408581" y="1697888"/>
                  </a:cubicBezTo>
                  <a:cubicBezTo>
                    <a:pt x="405406" y="1702650"/>
                    <a:pt x="399905" y="1706515"/>
                    <a:pt x="399056" y="1712175"/>
                  </a:cubicBezTo>
                  <a:cubicBezTo>
                    <a:pt x="385748" y="1800900"/>
                    <a:pt x="421474" y="1784079"/>
                    <a:pt x="380006" y="1797900"/>
                  </a:cubicBezTo>
                  <a:cubicBezTo>
                    <a:pt x="376831" y="1802663"/>
                    <a:pt x="371422" y="1806542"/>
                    <a:pt x="370481" y="1812188"/>
                  </a:cubicBezTo>
                  <a:cubicBezTo>
                    <a:pt x="369656" y="1817140"/>
                    <a:pt x="375244" y="1821455"/>
                    <a:pt x="375244" y="1826475"/>
                  </a:cubicBezTo>
                  <a:cubicBezTo>
                    <a:pt x="375244" y="1837701"/>
                    <a:pt x="376508" y="1850342"/>
                    <a:pt x="370481" y="1859813"/>
                  </a:cubicBezTo>
                  <a:cubicBezTo>
                    <a:pt x="364335" y="1869471"/>
                    <a:pt x="351431" y="1872513"/>
                    <a:pt x="341906" y="1878863"/>
                  </a:cubicBezTo>
                  <a:lnTo>
                    <a:pt x="327619" y="1888388"/>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806295" y="5603957"/>
              <a:ext cx="918105" cy="853993"/>
            </a:xfrm>
            <a:custGeom>
              <a:avLst/>
              <a:gdLst>
                <a:gd name="connsiteX0" fmla="*/ 918105 w 918105"/>
                <a:gd name="connsiteY0" fmla="*/ 458706 h 853993"/>
                <a:gd name="connsiteX1" fmla="*/ 884768 w 918105"/>
                <a:gd name="connsiteY1" fmla="*/ 472993 h 853993"/>
                <a:gd name="connsiteX2" fmla="*/ 856193 w 918105"/>
                <a:gd name="connsiteY2" fmla="*/ 482518 h 853993"/>
                <a:gd name="connsiteX3" fmla="*/ 837143 w 918105"/>
                <a:gd name="connsiteY3" fmla="*/ 539668 h 853993"/>
                <a:gd name="connsiteX4" fmla="*/ 822855 w 918105"/>
                <a:gd name="connsiteY4" fmla="*/ 549193 h 853993"/>
                <a:gd name="connsiteX5" fmla="*/ 794280 w 918105"/>
                <a:gd name="connsiteY5" fmla="*/ 558718 h 853993"/>
                <a:gd name="connsiteX6" fmla="*/ 770468 w 918105"/>
                <a:gd name="connsiteY6" fmla="*/ 601581 h 853993"/>
                <a:gd name="connsiteX7" fmla="*/ 775230 w 918105"/>
                <a:gd name="connsiteY7" fmla="*/ 634918 h 853993"/>
                <a:gd name="connsiteX8" fmla="*/ 765705 w 918105"/>
                <a:gd name="connsiteY8" fmla="*/ 649206 h 853993"/>
                <a:gd name="connsiteX9" fmla="*/ 737130 w 918105"/>
                <a:gd name="connsiteY9" fmla="*/ 663493 h 853993"/>
                <a:gd name="connsiteX10" fmla="*/ 727605 w 918105"/>
                <a:gd name="connsiteY10" fmla="*/ 677781 h 853993"/>
                <a:gd name="connsiteX11" fmla="*/ 722843 w 918105"/>
                <a:gd name="connsiteY11" fmla="*/ 701593 h 853993"/>
                <a:gd name="connsiteX12" fmla="*/ 694268 w 918105"/>
                <a:gd name="connsiteY12" fmla="*/ 711118 h 853993"/>
                <a:gd name="connsiteX13" fmla="*/ 679980 w 918105"/>
                <a:gd name="connsiteY13" fmla="*/ 720643 h 853993"/>
                <a:gd name="connsiteX14" fmla="*/ 689505 w 918105"/>
                <a:gd name="connsiteY14" fmla="*/ 773031 h 853993"/>
                <a:gd name="connsiteX15" fmla="*/ 694268 w 918105"/>
                <a:gd name="connsiteY15" fmla="*/ 801606 h 853993"/>
                <a:gd name="connsiteX16" fmla="*/ 689505 w 918105"/>
                <a:gd name="connsiteY16" fmla="*/ 830181 h 853993"/>
                <a:gd name="connsiteX17" fmla="*/ 684743 w 918105"/>
                <a:gd name="connsiteY17" fmla="*/ 844468 h 853993"/>
                <a:gd name="connsiteX18" fmla="*/ 670455 w 918105"/>
                <a:gd name="connsiteY18" fmla="*/ 849231 h 853993"/>
                <a:gd name="connsiteX19" fmla="*/ 556155 w 918105"/>
                <a:gd name="connsiteY19" fmla="*/ 844468 h 853993"/>
                <a:gd name="connsiteX20" fmla="*/ 351368 w 918105"/>
                <a:gd name="connsiteY20" fmla="*/ 839706 h 853993"/>
                <a:gd name="connsiteX21" fmla="*/ 322793 w 918105"/>
                <a:gd name="connsiteY21" fmla="*/ 830181 h 853993"/>
                <a:gd name="connsiteX22" fmla="*/ 308505 w 918105"/>
                <a:gd name="connsiteY22" fmla="*/ 834943 h 853993"/>
                <a:gd name="connsiteX23" fmla="*/ 289455 w 918105"/>
                <a:gd name="connsiteY23" fmla="*/ 839706 h 853993"/>
                <a:gd name="connsiteX24" fmla="*/ 279930 w 918105"/>
                <a:gd name="connsiteY24" fmla="*/ 853993 h 853993"/>
                <a:gd name="connsiteX25" fmla="*/ 246593 w 918105"/>
                <a:gd name="connsiteY25" fmla="*/ 849231 h 853993"/>
                <a:gd name="connsiteX26" fmla="*/ 213255 w 918105"/>
                <a:gd name="connsiteY26" fmla="*/ 839706 h 853993"/>
                <a:gd name="connsiteX27" fmla="*/ 198968 w 918105"/>
                <a:gd name="connsiteY27" fmla="*/ 830181 h 853993"/>
                <a:gd name="connsiteX28" fmla="*/ 194205 w 918105"/>
                <a:gd name="connsiteY28" fmla="*/ 815893 h 853993"/>
                <a:gd name="connsiteX29" fmla="*/ 165630 w 918105"/>
                <a:gd name="connsiteY29" fmla="*/ 796843 h 853993"/>
                <a:gd name="connsiteX30" fmla="*/ 127530 w 918105"/>
                <a:gd name="connsiteY30" fmla="*/ 782556 h 853993"/>
                <a:gd name="connsiteX31" fmla="*/ 94193 w 918105"/>
                <a:gd name="connsiteY31" fmla="*/ 749218 h 853993"/>
                <a:gd name="connsiteX32" fmla="*/ 84668 w 918105"/>
                <a:gd name="connsiteY32" fmla="*/ 734931 h 853993"/>
                <a:gd name="connsiteX33" fmla="*/ 51330 w 918105"/>
                <a:gd name="connsiteY33" fmla="*/ 730168 h 853993"/>
                <a:gd name="connsiteX34" fmla="*/ 37043 w 918105"/>
                <a:gd name="connsiteY34" fmla="*/ 720643 h 853993"/>
                <a:gd name="connsiteX35" fmla="*/ 22755 w 918105"/>
                <a:gd name="connsiteY35" fmla="*/ 692068 h 853993"/>
                <a:gd name="connsiteX36" fmla="*/ 8468 w 918105"/>
                <a:gd name="connsiteY36" fmla="*/ 682543 h 853993"/>
                <a:gd name="connsiteX37" fmla="*/ 8468 w 918105"/>
                <a:gd name="connsiteY37" fmla="*/ 653968 h 853993"/>
                <a:gd name="connsiteX38" fmla="*/ 22755 w 918105"/>
                <a:gd name="connsiteY38" fmla="*/ 596818 h 853993"/>
                <a:gd name="connsiteX39" fmla="*/ 37043 w 918105"/>
                <a:gd name="connsiteY39" fmla="*/ 587293 h 853993"/>
                <a:gd name="connsiteX40" fmla="*/ 56093 w 918105"/>
                <a:gd name="connsiteY40" fmla="*/ 544431 h 853993"/>
                <a:gd name="connsiteX41" fmla="*/ 60855 w 918105"/>
                <a:gd name="connsiteY41" fmla="*/ 530143 h 853993"/>
                <a:gd name="connsiteX42" fmla="*/ 75143 w 918105"/>
                <a:gd name="connsiteY42" fmla="*/ 501568 h 853993"/>
                <a:gd name="connsiteX43" fmla="*/ 70380 w 918105"/>
                <a:gd name="connsiteY43" fmla="*/ 487281 h 853993"/>
                <a:gd name="connsiteX44" fmla="*/ 75143 w 918105"/>
                <a:gd name="connsiteY44" fmla="*/ 377743 h 853993"/>
                <a:gd name="connsiteX45" fmla="*/ 89430 w 918105"/>
                <a:gd name="connsiteY45" fmla="*/ 372981 h 853993"/>
                <a:gd name="connsiteX46" fmla="*/ 156105 w 918105"/>
                <a:gd name="connsiteY46" fmla="*/ 368218 h 853993"/>
                <a:gd name="connsiteX47" fmla="*/ 165630 w 918105"/>
                <a:gd name="connsiteY47" fmla="*/ 282493 h 853993"/>
                <a:gd name="connsiteX48" fmla="*/ 175155 w 918105"/>
                <a:gd name="connsiteY48" fmla="*/ 268206 h 853993"/>
                <a:gd name="connsiteX49" fmla="*/ 184680 w 918105"/>
                <a:gd name="connsiteY49" fmla="*/ 239631 h 853993"/>
                <a:gd name="connsiteX50" fmla="*/ 189443 w 918105"/>
                <a:gd name="connsiteY50" fmla="*/ 144381 h 853993"/>
                <a:gd name="connsiteX51" fmla="*/ 194205 w 918105"/>
                <a:gd name="connsiteY51" fmla="*/ 130093 h 853993"/>
                <a:gd name="connsiteX52" fmla="*/ 208493 w 918105"/>
                <a:gd name="connsiteY52" fmla="*/ 125331 h 853993"/>
                <a:gd name="connsiteX53" fmla="*/ 213255 w 918105"/>
                <a:gd name="connsiteY53" fmla="*/ 111043 h 853993"/>
                <a:gd name="connsiteX54" fmla="*/ 218018 w 918105"/>
                <a:gd name="connsiteY54" fmla="*/ 87231 h 853993"/>
                <a:gd name="connsiteX55" fmla="*/ 232305 w 918105"/>
                <a:gd name="connsiteY55" fmla="*/ 82468 h 853993"/>
                <a:gd name="connsiteX56" fmla="*/ 251355 w 918105"/>
                <a:gd name="connsiteY56" fmla="*/ 77706 h 853993"/>
                <a:gd name="connsiteX57" fmla="*/ 251355 w 918105"/>
                <a:gd name="connsiteY57" fmla="*/ 15793 h 853993"/>
                <a:gd name="connsiteX58" fmla="*/ 241830 w 918105"/>
                <a:gd name="connsiteY58" fmla="*/ 1506 h 8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8105" h="853993">
                  <a:moveTo>
                    <a:pt x="918105" y="458706"/>
                  </a:moveTo>
                  <a:cubicBezTo>
                    <a:pt x="895438" y="473818"/>
                    <a:pt x="912726" y="464606"/>
                    <a:pt x="884768" y="472993"/>
                  </a:cubicBezTo>
                  <a:cubicBezTo>
                    <a:pt x="875151" y="475878"/>
                    <a:pt x="856193" y="482518"/>
                    <a:pt x="856193" y="482518"/>
                  </a:cubicBezTo>
                  <a:cubicBezTo>
                    <a:pt x="822891" y="504719"/>
                    <a:pt x="858471" y="475683"/>
                    <a:pt x="837143" y="539668"/>
                  </a:cubicBezTo>
                  <a:cubicBezTo>
                    <a:pt x="835333" y="545098"/>
                    <a:pt x="828086" y="546868"/>
                    <a:pt x="822855" y="549193"/>
                  </a:cubicBezTo>
                  <a:cubicBezTo>
                    <a:pt x="813680" y="553271"/>
                    <a:pt x="794280" y="558718"/>
                    <a:pt x="794280" y="558718"/>
                  </a:cubicBezTo>
                  <a:cubicBezTo>
                    <a:pt x="772445" y="591470"/>
                    <a:pt x="778850" y="576433"/>
                    <a:pt x="770468" y="601581"/>
                  </a:cubicBezTo>
                  <a:cubicBezTo>
                    <a:pt x="772055" y="612693"/>
                    <a:pt x="776347" y="623749"/>
                    <a:pt x="775230" y="634918"/>
                  </a:cubicBezTo>
                  <a:cubicBezTo>
                    <a:pt x="774660" y="640614"/>
                    <a:pt x="769752" y="645158"/>
                    <a:pt x="765705" y="649206"/>
                  </a:cubicBezTo>
                  <a:cubicBezTo>
                    <a:pt x="756472" y="658439"/>
                    <a:pt x="748751" y="659620"/>
                    <a:pt x="737130" y="663493"/>
                  </a:cubicBezTo>
                  <a:cubicBezTo>
                    <a:pt x="733955" y="668256"/>
                    <a:pt x="729615" y="672421"/>
                    <a:pt x="727605" y="677781"/>
                  </a:cubicBezTo>
                  <a:cubicBezTo>
                    <a:pt x="724763" y="685360"/>
                    <a:pt x="728567" y="695869"/>
                    <a:pt x="722843" y="701593"/>
                  </a:cubicBezTo>
                  <a:cubicBezTo>
                    <a:pt x="715743" y="708693"/>
                    <a:pt x="694268" y="711118"/>
                    <a:pt x="694268" y="711118"/>
                  </a:cubicBezTo>
                  <a:cubicBezTo>
                    <a:pt x="689505" y="714293"/>
                    <a:pt x="681103" y="715030"/>
                    <a:pt x="679980" y="720643"/>
                  </a:cubicBezTo>
                  <a:cubicBezTo>
                    <a:pt x="674451" y="748287"/>
                    <a:pt x="684977" y="752656"/>
                    <a:pt x="689505" y="773031"/>
                  </a:cubicBezTo>
                  <a:cubicBezTo>
                    <a:pt x="691600" y="782457"/>
                    <a:pt x="692680" y="792081"/>
                    <a:pt x="694268" y="801606"/>
                  </a:cubicBezTo>
                  <a:cubicBezTo>
                    <a:pt x="692680" y="811131"/>
                    <a:pt x="691600" y="820755"/>
                    <a:pt x="689505" y="830181"/>
                  </a:cubicBezTo>
                  <a:cubicBezTo>
                    <a:pt x="688416" y="835081"/>
                    <a:pt x="688293" y="840918"/>
                    <a:pt x="684743" y="844468"/>
                  </a:cubicBezTo>
                  <a:cubicBezTo>
                    <a:pt x="681193" y="848018"/>
                    <a:pt x="675218" y="847643"/>
                    <a:pt x="670455" y="849231"/>
                  </a:cubicBezTo>
                  <a:lnTo>
                    <a:pt x="556155" y="844468"/>
                  </a:lnTo>
                  <a:cubicBezTo>
                    <a:pt x="487905" y="842431"/>
                    <a:pt x="419521" y="843879"/>
                    <a:pt x="351368" y="839706"/>
                  </a:cubicBezTo>
                  <a:cubicBezTo>
                    <a:pt x="341347" y="839092"/>
                    <a:pt x="322793" y="830181"/>
                    <a:pt x="322793" y="830181"/>
                  </a:cubicBezTo>
                  <a:cubicBezTo>
                    <a:pt x="318030" y="831768"/>
                    <a:pt x="313332" y="833564"/>
                    <a:pt x="308505" y="834943"/>
                  </a:cubicBezTo>
                  <a:cubicBezTo>
                    <a:pt x="302211" y="836741"/>
                    <a:pt x="294901" y="836075"/>
                    <a:pt x="289455" y="839706"/>
                  </a:cubicBezTo>
                  <a:cubicBezTo>
                    <a:pt x="284693" y="842881"/>
                    <a:pt x="283105" y="849231"/>
                    <a:pt x="279930" y="853993"/>
                  </a:cubicBezTo>
                  <a:cubicBezTo>
                    <a:pt x="268818" y="852406"/>
                    <a:pt x="257637" y="851239"/>
                    <a:pt x="246593" y="849231"/>
                  </a:cubicBezTo>
                  <a:cubicBezTo>
                    <a:pt x="233444" y="846840"/>
                    <a:pt x="225491" y="843784"/>
                    <a:pt x="213255" y="839706"/>
                  </a:cubicBezTo>
                  <a:cubicBezTo>
                    <a:pt x="208493" y="836531"/>
                    <a:pt x="202544" y="834650"/>
                    <a:pt x="198968" y="830181"/>
                  </a:cubicBezTo>
                  <a:cubicBezTo>
                    <a:pt x="195832" y="826261"/>
                    <a:pt x="197755" y="819443"/>
                    <a:pt x="194205" y="815893"/>
                  </a:cubicBezTo>
                  <a:cubicBezTo>
                    <a:pt x="186110" y="807798"/>
                    <a:pt x="175155" y="803193"/>
                    <a:pt x="165630" y="796843"/>
                  </a:cubicBezTo>
                  <a:cubicBezTo>
                    <a:pt x="144607" y="782828"/>
                    <a:pt x="156957" y="788441"/>
                    <a:pt x="127530" y="782556"/>
                  </a:cubicBezTo>
                  <a:cubicBezTo>
                    <a:pt x="105695" y="749804"/>
                    <a:pt x="119340" y="757602"/>
                    <a:pt x="94193" y="749218"/>
                  </a:cubicBezTo>
                  <a:cubicBezTo>
                    <a:pt x="91018" y="744456"/>
                    <a:pt x="89898" y="737256"/>
                    <a:pt x="84668" y="734931"/>
                  </a:cubicBezTo>
                  <a:cubicBezTo>
                    <a:pt x="74410" y="730372"/>
                    <a:pt x="62082" y="733394"/>
                    <a:pt x="51330" y="730168"/>
                  </a:cubicBezTo>
                  <a:cubicBezTo>
                    <a:pt x="45848" y="728523"/>
                    <a:pt x="41805" y="723818"/>
                    <a:pt x="37043" y="720643"/>
                  </a:cubicBezTo>
                  <a:cubicBezTo>
                    <a:pt x="33169" y="709024"/>
                    <a:pt x="31986" y="701300"/>
                    <a:pt x="22755" y="692068"/>
                  </a:cubicBezTo>
                  <a:cubicBezTo>
                    <a:pt x="18708" y="688021"/>
                    <a:pt x="13230" y="685718"/>
                    <a:pt x="8468" y="682543"/>
                  </a:cubicBezTo>
                  <a:cubicBezTo>
                    <a:pt x="0" y="657143"/>
                    <a:pt x="4235" y="679369"/>
                    <a:pt x="8468" y="653968"/>
                  </a:cubicBezTo>
                  <a:cubicBezTo>
                    <a:pt x="12704" y="628551"/>
                    <a:pt x="5717" y="613856"/>
                    <a:pt x="22755" y="596818"/>
                  </a:cubicBezTo>
                  <a:cubicBezTo>
                    <a:pt x="26802" y="592771"/>
                    <a:pt x="32280" y="590468"/>
                    <a:pt x="37043" y="587293"/>
                  </a:cubicBezTo>
                  <a:cubicBezTo>
                    <a:pt x="52137" y="564653"/>
                    <a:pt x="44759" y="578434"/>
                    <a:pt x="56093" y="544431"/>
                  </a:cubicBezTo>
                  <a:cubicBezTo>
                    <a:pt x="57680" y="539668"/>
                    <a:pt x="58070" y="534320"/>
                    <a:pt x="60855" y="530143"/>
                  </a:cubicBezTo>
                  <a:cubicBezTo>
                    <a:pt x="73165" y="511679"/>
                    <a:pt x="68570" y="521286"/>
                    <a:pt x="75143" y="501568"/>
                  </a:cubicBezTo>
                  <a:cubicBezTo>
                    <a:pt x="73555" y="496806"/>
                    <a:pt x="70380" y="492301"/>
                    <a:pt x="70380" y="487281"/>
                  </a:cubicBezTo>
                  <a:cubicBezTo>
                    <a:pt x="70380" y="450734"/>
                    <a:pt x="69135" y="413793"/>
                    <a:pt x="75143" y="377743"/>
                  </a:cubicBezTo>
                  <a:cubicBezTo>
                    <a:pt x="75968" y="372791"/>
                    <a:pt x="84444" y="373568"/>
                    <a:pt x="89430" y="372981"/>
                  </a:cubicBezTo>
                  <a:cubicBezTo>
                    <a:pt x="111559" y="370378"/>
                    <a:pt x="133880" y="369806"/>
                    <a:pt x="156105" y="368218"/>
                  </a:cubicBezTo>
                  <a:cubicBezTo>
                    <a:pt x="156452" y="364050"/>
                    <a:pt x="160361" y="298299"/>
                    <a:pt x="165630" y="282493"/>
                  </a:cubicBezTo>
                  <a:cubicBezTo>
                    <a:pt x="167440" y="277063"/>
                    <a:pt x="172830" y="273436"/>
                    <a:pt x="175155" y="268206"/>
                  </a:cubicBezTo>
                  <a:cubicBezTo>
                    <a:pt x="179233" y="259031"/>
                    <a:pt x="184680" y="239631"/>
                    <a:pt x="184680" y="239631"/>
                  </a:cubicBezTo>
                  <a:cubicBezTo>
                    <a:pt x="186268" y="207881"/>
                    <a:pt x="186689" y="176051"/>
                    <a:pt x="189443" y="144381"/>
                  </a:cubicBezTo>
                  <a:cubicBezTo>
                    <a:pt x="189878" y="139380"/>
                    <a:pt x="190655" y="133643"/>
                    <a:pt x="194205" y="130093"/>
                  </a:cubicBezTo>
                  <a:cubicBezTo>
                    <a:pt x="197755" y="126543"/>
                    <a:pt x="203730" y="126918"/>
                    <a:pt x="208493" y="125331"/>
                  </a:cubicBezTo>
                  <a:cubicBezTo>
                    <a:pt x="210080" y="120568"/>
                    <a:pt x="212037" y="115913"/>
                    <a:pt x="213255" y="111043"/>
                  </a:cubicBezTo>
                  <a:cubicBezTo>
                    <a:pt x="215218" y="103190"/>
                    <a:pt x="213528" y="93966"/>
                    <a:pt x="218018" y="87231"/>
                  </a:cubicBezTo>
                  <a:cubicBezTo>
                    <a:pt x="220803" y="83054"/>
                    <a:pt x="227478" y="83847"/>
                    <a:pt x="232305" y="82468"/>
                  </a:cubicBezTo>
                  <a:cubicBezTo>
                    <a:pt x="238599" y="80670"/>
                    <a:pt x="245005" y="79293"/>
                    <a:pt x="251355" y="77706"/>
                  </a:cubicBezTo>
                  <a:cubicBezTo>
                    <a:pt x="260554" y="50112"/>
                    <a:pt x="258556" y="62599"/>
                    <a:pt x="251355" y="15793"/>
                  </a:cubicBezTo>
                  <a:cubicBezTo>
                    <a:pt x="248925" y="0"/>
                    <a:pt x="250716" y="1506"/>
                    <a:pt x="241830" y="1506"/>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195638" y="4872038"/>
              <a:ext cx="865561" cy="730695"/>
            </a:xfrm>
            <a:custGeom>
              <a:avLst/>
              <a:gdLst>
                <a:gd name="connsiteX0" fmla="*/ 862012 w 865561"/>
                <a:gd name="connsiteY0" fmla="*/ 728662 h 730695"/>
                <a:gd name="connsiteX1" fmla="*/ 847725 w 865561"/>
                <a:gd name="connsiteY1" fmla="*/ 690562 h 730695"/>
                <a:gd name="connsiteX2" fmla="*/ 838200 w 865561"/>
                <a:gd name="connsiteY2" fmla="*/ 661987 h 730695"/>
                <a:gd name="connsiteX3" fmla="*/ 833437 w 865561"/>
                <a:gd name="connsiteY3" fmla="*/ 647700 h 730695"/>
                <a:gd name="connsiteX4" fmla="*/ 847725 w 865561"/>
                <a:gd name="connsiteY4" fmla="*/ 619125 h 730695"/>
                <a:gd name="connsiteX5" fmla="*/ 838200 w 865561"/>
                <a:gd name="connsiteY5" fmla="*/ 566737 h 730695"/>
                <a:gd name="connsiteX6" fmla="*/ 828675 w 865561"/>
                <a:gd name="connsiteY6" fmla="*/ 552450 h 730695"/>
                <a:gd name="connsiteX7" fmla="*/ 814387 w 865561"/>
                <a:gd name="connsiteY7" fmla="*/ 542925 h 730695"/>
                <a:gd name="connsiteX8" fmla="*/ 809625 w 865561"/>
                <a:gd name="connsiteY8" fmla="*/ 528637 h 730695"/>
                <a:gd name="connsiteX9" fmla="*/ 800100 w 865561"/>
                <a:gd name="connsiteY9" fmla="*/ 514350 h 730695"/>
                <a:gd name="connsiteX10" fmla="*/ 804862 w 865561"/>
                <a:gd name="connsiteY10" fmla="*/ 485775 h 730695"/>
                <a:gd name="connsiteX11" fmla="*/ 814387 w 865561"/>
                <a:gd name="connsiteY11" fmla="*/ 457200 h 730695"/>
                <a:gd name="connsiteX12" fmla="*/ 785812 w 865561"/>
                <a:gd name="connsiteY12" fmla="*/ 447675 h 730695"/>
                <a:gd name="connsiteX13" fmla="*/ 757237 w 865561"/>
                <a:gd name="connsiteY13" fmla="*/ 433387 h 730695"/>
                <a:gd name="connsiteX14" fmla="*/ 704850 w 865561"/>
                <a:gd name="connsiteY14" fmla="*/ 419100 h 730695"/>
                <a:gd name="connsiteX15" fmla="*/ 690562 w 865561"/>
                <a:gd name="connsiteY15" fmla="*/ 414337 h 730695"/>
                <a:gd name="connsiteX16" fmla="*/ 661987 w 865561"/>
                <a:gd name="connsiteY16" fmla="*/ 395287 h 730695"/>
                <a:gd name="connsiteX17" fmla="*/ 628650 w 865561"/>
                <a:gd name="connsiteY17" fmla="*/ 376237 h 730695"/>
                <a:gd name="connsiteX18" fmla="*/ 600075 w 865561"/>
                <a:gd name="connsiteY18" fmla="*/ 357187 h 730695"/>
                <a:gd name="connsiteX19" fmla="*/ 590550 w 865561"/>
                <a:gd name="connsiteY19" fmla="*/ 342900 h 730695"/>
                <a:gd name="connsiteX20" fmla="*/ 576262 w 865561"/>
                <a:gd name="connsiteY20" fmla="*/ 338137 h 730695"/>
                <a:gd name="connsiteX21" fmla="*/ 561975 w 865561"/>
                <a:gd name="connsiteY21" fmla="*/ 328612 h 730695"/>
                <a:gd name="connsiteX22" fmla="*/ 533400 w 865561"/>
                <a:gd name="connsiteY22" fmla="*/ 333375 h 730695"/>
                <a:gd name="connsiteX23" fmla="*/ 528637 w 865561"/>
                <a:gd name="connsiteY23" fmla="*/ 347662 h 730695"/>
                <a:gd name="connsiteX24" fmla="*/ 523875 w 865561"/>
                <a:gd name="connsiteY24" fmla="*/ 390525 h 730695"/>
                <a:gd name="connsiteX25" fmla="*/ 504825 w 865561"/>
                <a:gd name="connsiteY25" fmla="*/ 395287 h 730695"/>
                <a:gd name="connsiteX26" fmla="*/ 476250 w 865561"/>
                <a:gd name="connsiteY26" fmla="*/ 404812 h 730695"/>
                <a:gd name="connsiteX27" fmla="*/ 495300 w 865561"/>
                <a:gd name="connsiteY27" fmla="*/ 423862 h 730695"/>
                <a:gd name="connsiteX28" fmla="*/ 504825 w 865561"/>
                <a:gd name="connsiteY28" fmla="*/ 438150 h 730695"/>
                <a:gd name="connsiteX29" fmla="*/ 514350 w 865561"/>
                <a:gd name="connsiteY29" fmla="*/ 481012 h 730695"/>
                <a:gd name="connsiteX30" fmla="*/ 500062 w 865561"/>
                <a:gd name="connsiteY30" fmla="*/ 485775 h 730695"/>
                <a:gd name="connsiteX31" fmla="*/ 466725 w 865561"/>
                <a:gd name="connsiteY31" fmla="*/ 481012 h 730695"/>
                <a:gd name="connsiteX32" fmla="*/ 452437 w 865561"/>
                <a:gd name="connsiteY32" fmla="*/ 476250 h 730695"/>
                <a:gd name="connsiteX33" fmla="*/ 433387 w 865561"/>
                <a:gd name="connsiteY33" fmla="*/ 471487 h 730695"/>
                <a:gd name="connsiteX34" fmla="*/ 404812 w 865561"/>
                <a:gd name="connsiteY34" fmla="*/ 457200 h 730695"/>
                <a:gd name="connsiteX35" fmla="*/ 390525 w 865561"/>
                <a:gd name="connsiteY35" fmla="*/ 461962 h 730695"/>
                <a:gd name="connsiteX36" fmla="*/ 366712 w 865561"/>
                <a:gd name="connsiteY36" fmla="*/ 457200 h 730695"/>
                <a:gd name="connsiteX37" fmla="*/ 342900 w 865561"/>
                <a:gd name="connsiteY37" fmla="*/ 476250 h 730695"/>
                <a:gd name="connsiteX38" fmla="*/ 328612 w 865561"/>
                <a:gd name="connsiteY38" fmla="*/ 481012 h 730695"/>
                <a:gd name="connsiteX39" fmla="*/ 309562 w 865561"/>
                <a:gd name="connsiteY39" fmla="*/ 461962 h 730695"/>
                <a:gd name="connsiteX40" fmla="*/ 295275 w 865561"/>
                <a:gd name="connsiteY40" fmla="*/ 452437 h 730695"/>
                <a:gd name="connsiteX41" fmla="*/ 276225 w 865561"/>
                <a:gd name="connsiteY41" fmla="*/ 423862 h 730695"/>
                <a:gd name="connsiteX42" fmla="*/ 285750 w 865561"/>
                <a:gd name="connsiteY42" fmla="*/ 395287 h 730695"/>
                <a:gd name="connsiteX43" fmla="*/ 290512 w 865561"/>
                <a:gd name="connsiteY43" fmla="*/ 381000 h 730695"/>
                <a:gd name="connsiteX44" fmla="*/ 285750 w 865561"/>
                <a:gd name="connsiteY44" fmla="*/ 357187 h 730695"/>
                <a:gd name="connsiteX45" fmla="*/ 271462 w 865561"/>
                <a:gd name="connsiteY45" fmla="*/ 314325 h 730695"/>
                <a:gd name="connsiteX46" fmla="*/ 261937 w 865561"/>
                <a:gd name="connsiteY46" fmla="*/ 285750 h 730695"/>
                <a:gd name="connsiteX47" fmla="*/ 242887 w 865561"/>
                <a:gd name="connsiteY47" fmla="*/ 257175 h 730695"/>
                <a:gd name="connsiteX48" fmla="*/ 223837 w 865561"/>
                <a:gd name="connsiteY48" fmla="*/ 228600 h 730695"/>
                <a:gd name="connsiteX49" fmla="*/ 180975 w 865561"/>
                <a:gd name="connsiteY49" fmla="*/ 204787 h 730695"/>
                <a:gd name="connsiteX50" fmla="*/ 166687 w 865561"/>
                <a:gd name="connsiteY50" fmla="*/ 195262 h 730695"/>
                <a:gd name="connsiteX51" fmla="*/ 142875 w 865561"/>
                <a:gd name="connsiteY51" fmla="*/ 190500 h 730695"/>
                <a:gd name="connsiteX52" fmla="*/ 123825 w 865561"/>
                <a:gd name="connsiteY52" fmla="*/ 152400 h 730695"/>
                <a:gd name="connsiteX53" fmla="*/ 114300 w 865561"/>
                <a:gd name="connsiteY53" fmla="*/ 138112 h 730695"/>
                <a:gd name="connsiteX54" fmla="*/ 100012 w 865561"/>
                <a:gd name="connsiteY54" fmla="*/ 109537 h 730695"/>
                <a:gd name="connsiteX55" fmla="*/ 85725 w 865561"/>
                <a:gd name="connsiteY55" fmla="*/ 100012 h 730695"/>
                <a:gd name="connsiteX56" fmla="*/ 76200 w 865561"/>
                <a:gd name="connsiteY56" fmla="*/ 85725 h 730695"/>
                <a:gd name="connsiteX57" fmla="*/ 61912 w 865561"/>
                <a:gd name="connsiteY57" fmla="*/ 76200 h 730695"/>
                <a:gd name="connsiteX58" fmla="*/ 57150 w 865561"/>
                <a:gd name="connsiteY58" fmla="*/ 61912 h 730695"/>
                <a:gd name="connsiteX59" fmla="*/ 28575 w 865561"/>
                <a:gd name="connsiteY59" fmla="*/ 42862 h 730695"/>
                <a:gd name="connsiteX60" fmla="*/ 9525 w 865561"/>
                <a:gd name="connsiteY60" fmla="*/ 14287 h 730695"/>
                <a:gd name="connsiteX61" fmla="*/ 0 w 865561"/>
                <a:gd name="connsiteY61"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5561" h="730695">
                  <a:moveTo>
                    <a:pt x="862012" y="728662"/>
                  </a:moveTo>
                  <a:cubicBezTo>
                    <a:pt x="850723" y="672214"/>
                    <a:pt x="865561" y="730695"/>
                    <a:pt x="847725" y="690562"/>
                  </a:cubicBezTo>
                  <a:cubicBezTo>
                    <a:pt x="843647" y="681387"/>
                    <a:pt x="841375" y="671512"/>
                    <a:pt x="838200" y="661987"/>
                  </a:cubicBezTo>
                  <a:lnTo>
                    <a:pt x="833437" y="647700"/>
                  </a:lnTo>
                  <a:cubicBezTo>
                    <a:pt x="838251" y="640478"/>
                    <a:pt x="847725" y="628982"/>
                    <a:pt x="847725" y="619125"/>
                  </a:cubicBezTo>
                  <a:cubicBezTo>
                    <a:pt x="847725" y="609281"/>
                    <a:pt x="844896" y="580130"/>
                    <a:pt x="838200" y="566737"/>
                  </a:cubicBezTo>
                  <a:cubicBezTo>
                    <a:pt x="835640" y="561618"/>
                    <a:pt x="832722" y="556497"/>
                    <a:pt x="828675" y="552450"/>
                  </a:cubicBezTo>
                  <a:cubicBezTo>
                    <a:pt x="824627" y="548403"/>
                    <a:pt x="819150" y="546100"/>
                    <a:pt x="814387" y="542925"/>
                  </a:cubicBezTo>
                  <a:cubicBezTo>
                    <a:pt x="812800" y="538162"/>
                    <a:pt x="811870" y="533127"/>
                    <a:pt x="809625" y="528637"/>
                  </a:cubicBezTo>
                  <a:cubicBezTo>
                    <a:pt x="807065" y="523518"/>
                    <a:pt x="800732" y="520039"/>
                    <a:pt x="800100" y="514350"/>
                  </a:cubicBezTo>
                  <a:cubicBezTo>
                    <a:pt x="799034" y="504753"/>
                    <a:pt x="802520" y="495143"/>
                    <a:pt x="804862" y="485775"/>
                  </a:cubicBezTo>
                  <a:cubicBezTo>
                    <a:pt x="807297" y="476035"/>
                    <a:pt x="814387" y="457200"/>
                    <a:pt x="814387" y="457200"/>
                  </a:cubicBezTo>
                  <a:cubicBezTo>
                    <a:pt x="804862" y="454025"/>
                    <a:pt x="794166" y="453244"/>
                    <a:pt x="785812" y="447675"/>
                  </a:cubicBezTo>
                  <a:cubicBezTo>
                    <a:pt x="771845" y="438363"/>
                    <a:pt x="773010" y="437330"/>
                    <a:pt x="757237" y="433387"/>
                  </a:cubicBezTo>
                  <a:cubicBezTo>
                    <a:pt x="703383" y="419924"/>
                    <a:pt x="766155" y="439536"/>
                    <a:pt x="704850" y="419100"/>
                  </a:cubicBezTo>
                  <a:cubicBezTo>
                    <a:pt x="700087" y="417512"/>
                    <a:pt x="694739" y="417122"/>
                    <a:pt x="690562" y="414337"/>
                  </a:cubicBezTo>
                  <a:cubicBezTo>
                    <a:pt x="681037" y="407987"/>
                    <a:pt x="671145" y="402155"/>
                    <a:pt x="661987" y="395287"/>
                  </a:cubicBezTo>
                  <a:cubicBezTo>
                    <a:pt x="599493" y="348418"/>
                    <a:pt x="675403" y="402212"/>
                    <a:pt x="628650" y="376237"/>
                  </a:cubicBezTo>
                  <a:cubicBezTo>
                    <a:pt x="618643" y="370677"/>
                    <a:pt x="600075" y="357187"/>
                    <a:pt x="600075" y="357187"/>
                  </a:cubicBezTo>
                  <a:cubicBezTo>
                    <a:pt x="596900" y="352425"/>
                    <a:pt x="595019" y="346476"/>
                    <a:pt x="590550" y="342900"/>
                  </a:cubicBezTo>
                  <a:cubicBezTo>
                    <a:pt x="586630" y="339764"/>
                    <a:pt x="580752" y="340382"/>
                    <a:pt x="576262" y="338137"/>
                  </a:cubicBezTo>
                  <a:cubicBezTo>
                    <a:pt x="571143" y="335577"/>
                    <a:pt x="566737" y="331787"/>
                    <a:pt x="561975" y="328612"/>
                  </a:cubicBezTo>
                  <a:cubicBezTo>
                    <a:pt x="552450" y="330200"/>
                    <a:pt x="541784" y="328584"/>
                    <a:pt x="533400" y="333375"/>
                  </a:cubicBezTo>
                  <a:cubicBezTo>
                    <a:pt x="529041" y="335866"/>
                    <a:pt x="529462" y="342710"/>
                    <a:pt x="528637" y="347662"/>
                  </a:cubicBezTo>
                  <a:cubicBezTo>
                    <a:pt x="526274" y="361842"/>
                    <a:pt x="530304" y="377667"/>
                    <a:pt x="523875" y="390525"/>
                  </a:cubicBezTo>
                  <a:cubicBezTo>
                    <a:pt x="520948" y="396379"/>
                    <a:pt x="511094" y="393406"/>
                    <a:pt x="504825" y="395287"/>
                  </a:cubicBezTo>
                  <a:cubicBezTo>
                    <a:pt x="495208" y="398172"/>
                    <a:pt x="476250" y="404812"/>
                    <a:pt x="476250" y="404812"/>
                  </a:cubicBezTo>
                  <a:cubicBezTo>
                    <a:pt x="486640" y="435986"/>
                    <a:pt x="472209" y="405389"/>
                    <a:pt x="495300" y="423862"/>
                  </a:cubicBezTo>
                  <a:cubicBezTo>
                    <a:pt x="499770" y="427438"/>
                    <a:pt x="501650" y="433387"/>
                    <a:pt x="504825" y="438150"/>
                  </a:cubicBezTo>
                  <a:cubicBezTo>
                    <a:pt x="508395" y="448861"/>
                    <a:pt x="516928" y="471987"/>
                    <a:pt x="514350" y="481012"/>
                  </a:cubicBezTo>
                  <a:cubicBezTo>
                    <a:pt x="512971" y="485839"/>
                    <a:pt x="504825" y="484187"/>
                    <a:pt x="500062" y="485775"/>
                  </a:cubicBezTo>
                  <a:cubicBezTo>
                    <a:pt x="488950" y="484187"/>
                    <a:pt x="477732" y="483213"/>
                    <a:pt x="466725" y="481012"/>
                  </a:cubicBezTo>
                  <a:cubicBezTo>
                    <a:pt x="461802" y="480027"/>
                    <a:pt x="457264" y="477629"/>
                    <a:pt x="452437" y="476250"/>
                  </a:cubicBezTo>
                  <a:cubicBezTo>
                    <a:pt x="446143" y="474452"/>
                    <a:pt x="439737" y="473075"/>
                    <a:pt x="433387" y="471487"/>
                  </a:cubicBezTo>
                  <a:cubicBezTo>
                    <a:pt x="426161" y="466670"/>
                    <a:pt x="414673" y="457200"/>
                    <a:pt x="404812" y="457200"/>
                  </a:cubicBezTo>
                  <a:cubicBezTo>
                    <a:pt x="399792" y="457200"/>
                    <a:pt x="395287" y="460375"/>
                    <a:pt x="390525" y="461962"/>
                  </a:cubicBezTo>
                  <a:cubicBezTo>
                    <a:pt x="382587" y="460375"/>
                    <a:pt x="374807" y="457200"/>
                    <a:pt x="366712" y="457200"/>
                  </a:cubicBezTo>
                  <a:cubicBezTo>
                    <a:pt x="345763" y="457200"/>
                    <a:pt x="356614" y="465279"/>
                    <a:pt x="342900" y="476250"/>
                  </a:cubicBezTo>
                  <a:cubicBezTo>
                    <a:pt x="338980" y="479386"/>
                    <a:pt x="333375" y="479425"/>
                    <a:pt x="328612" y="481012"/>
                  </a:cubicBezTo>
                  <a:cubicBezTo>
                    <a:pt x="297442" y="470623"/>
                    <a:pt x="328034" y="485052"/>
                    <a:pt x="309562" y="461962"/>
                  </a:cubicBezTo>
                  <a:cubicBezTo>
                    <a:pt x="305986" y="457493"/>
                    <a:pt x="300037" y="455612"/>
                    <a:pt x="295275" y="452437"/>
                  </a:cubicBezTo>
                  <a:cubicBezTo>
                    <a:pt x="288925" y="442912"/>
                    <a:pt x="272605" y="434722"/>
                    <a:pt x="276225" y="423862"/>
                  </a:cubicBezTo>
                  <a:lnTo>
                    <a:pt x="285750" y="395287"/>
                  </a:lnTo>
                  <a:lnTo>
                    <a:pt x="290512" y="381000"/>
                  </a:lnTo>
                  <a:cubicBezTo>
                    <a:pt x="288925" y="373062"/>
                    <a:pt x="287880" y="364997"/>
                    <a:pt x="285750" y="357187"/>
                  </a:cubicBezTo>
                  <a:cubicBezTo>
                    <a:pt x="285740" y="357150"/>
                    <a:pt x="273849" y="321487"/>
                    <a:pt x="271462" y="314325"/>
                  </a:cubicBezTo>
                  <a:cubicBezTo>
                    <a:pt x="271460" y="314320"/>
                    <a:pt x="261941" y="285755"/>
                    <a:pt x="261937" y="285750"/>
                  </a:cubicBezTo>
                  <a:lnTo>
                    <a:pt x="242887" y="257175"/>
                  </a:lnTo>
                  <a:lnTo>
                    <a:pt x="223837" y="228600"/>
                  </a:lnTo>
                  <a:cubicBezTo>
                    <a:pt x="198690" y="220216"/>
                    <a:pt x="213728" y="226622"/>
                    <a:pt x="180975" y="204787"/>
                  </a:cubicBezTo>
                  <a:cubicBezTo>
                    <a:pt x="176212" y="201612"/>
                    <a:pt x="172300" y="196384"/>
                    <a:pt x="166687" y="195262"/>
                  </a:cubicBezTo>
                  <a:lnTo>
                    <a:pt x="142875" y="190500"/>
                  </a:lnTo>
                  <a:cubicBezTo>
                    <a:pt x="116206" y="172721"/>
                    <a:pt x="136861" y="191510"/>
                    <a:pt x="123825" y="152400"/>
                  </a:cubicBezTo>
                  <a:cubicBezTo>
                    <a:pt x="122015" y="146970"/>
                    <a:pt x="116860" y="143232"/>
                    <a:pt x="114300" y="138112"/>
                  </a:cubicBezTo>
                  <a:cubicBezTo>
                    <a:pt x="106554" y="122620"/>
                    <a:pt x="113659" y="123185"/>
                    <a:pt x="100012" y="109537"/>
                  </a:cubicBezTo>
                  <a:cubicBezTo>
                    <a:pt x="95965" y="105490"/>
                    <a:pt x="90487" y="103187"/>
                    <a:pt x="85725" y="100012"/>
                  </a:cubicBezTo>
                  <a:cubicBezTo>
                    <a:pt x="82550" y="95250"/>
                    <a:pt x="80247" y="89772"/>
                    <a:pt x="76200" y="85725"/>
                  </a:cubicBezTo>
                  <a:cubicBezTo>
                    <a:pt x="72152" y="81678"/>
                    <a:pt x="65488" y="80670"/>
                    <a:pt x="61912" y="76200"/>
                  </a:cubicBezTo>
                  <a:cubicBezTo>
                    <a:pt x="58776" y="72280"/>
                    <a:pt x="60700" y="65462"/>
                    <a:pt x="57150" y="61912"/>
                  </a:cubicBezTo>
                  <a:cubicBezTo>
                    <a:pt x="49055" y="53817"/>
                    <a:pt x="28575" y="42862"/>
                    <a:pt x="28575" y="42862"/>
                  </a:cubicBezTo>
                  <a:lnTo>
                    <a:pt x="9525" y="14287"/>
                  </a:lnTo>
                  <a:lnTo>
                    <a:pt x="0" y="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0080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57200" y="321496"/>
            <a:ext cx="4729608" cy="6155503"/>
          </a:xfrm>
          <a:prstGeom prst="rect">
            <a:avLst/>
          </a:prstGeom>
          <a:noFill/>
          <a:ln w="9525">
            <a:noFill/>
            <a:miter lim="800000"/>
            <a:headEnd/>
            <a:tailEnd/>
          </a:ln>
          <a:effectLst/>
        </p:spPr>
      </p:pic>
      <p:sp>
        <p:nvSpPr>
          <p:cNvPr id="3" name="TextBox 2"/>
          <p:cNvSpPr txBox="1"/>
          <p:nvPr/>
        </p:nvSpPr>
        <p:spPr>
          <a:xfrm>
            <a:off x="4953000" y="914400"/>
            <a:ext cx="3733800" cy="6586418"/>
          </a:xfrm>
          <a:prstGeom prst="rect">
            <a:avLst/>
          </a:prstGeom>
          <a:noFill/>
        </p:spPr>
        <p:txBody>
          <a:bodyPr wrap="square">
            <a:spAutoFit/>
          </a:bodyPr>
          <a:lstStyle/>
          <a:p>
            <a:pPr>
              <a:defRPr/>
            </a:pPr>
            <a:endParaRPr lang="en-US" sz="1800" b="1" dirty="0">
              <a:solidFill>
                <a:schemeClr val="accent1">
                  <a:lumMod val="75000"/>
                </a:schemeClr>
              </a:solidFill>
              <a:latin typeface="+mj-lt"/>
            </a:endParaRPr>
          </a:p>
          <a:p>
            <a:pPr>
              <a:defRPr/>
            </a:pPr>
            <a:endParaRPr lang="en-US" sz="1800" b="1" dirty="0">
              <a:solidFill>
                <a:schemeClr val="accent1">
                  <a:lumMod val="75000"/>
                </a:schemeClr>
              </a:solidFill>
              <a:latin typeface="+mj-lt"/>
            </a:endParaRPr>
          </a:p>
          <a:p>
            <a:pPr>
              <a:defRPr/>
            </a:pPr>
            <a:r>
              <a:rPr lang="en-US" sz="1800" b="1" dirty="0">
                <a:solidFill>
                  <a:schemeClr val="accent1">
                    <a:lumMod val="75000"/>
                  </a:schemeClr>
                </a:solidFill>
                <a:latin typeface="+mj-lt"/>
              </a:rPr>
              <a:t>Background statistics:</a:t>
            </a:r>
          </a:p>
          <a:p>
            <a:pPr>
              <a:buFont typeface="Arial" pitchFamily="34" charset="0"/>
              <a:buChar char="•"/>
              <a:defRPr/>
            </a:pPr>
            <a:r>
              <a:rPr lang="en-US" sz="1800" b="1" dirty="0">
                <a:solidFill>
                  <a:schemeClr val="accent1">
                    <a:lumMod val="75000"/>
                  </a:schemeClr>
                </a:solidFill>
                <a:latin typeface="+mj-lt"/>
              </a:rPr>
              <a:t>  Length: approx. 14 miles</a:t>
            </a:r>
          </a:p>
          <a:p>
            <a:pPr>
              <a:defRPr/>
            </a:pPr>
            <a:r>
              <a:rPr lang="en-US" sz="1800" b="1" dirty="0">
                <a:solidFill>
                  <a:schemeClr val="accent1">
                    <a:lumMod val="75000"/>
                  </a:schemeClr>
                </a:solidFill>
                <a:latin typeface="+mj-lt"/>
              </a:rPr>
              <a:t>  </a:t>
            </a:r>
          </a:p>
          <a:p>
            <a:pPr>
              <a:buFont typeface="Arial" pitchFamily="34" charset="0"/>
              <a:buChar char="•"/>
              <a:defRPr/>
            </a:pPr>
            <a:r>
              <a:rPr lang="en-US" sz="1800" b="1" dirty="0">
                <a:solidFill>
                  <a:schemeClr val="accent1">
                    <a:lumMod val="75000"/>
                  </a:schemeClr>
                </a:solidFill>
                <a:latin typeface="+mj-lt"/>
              </a:rPr>
              <a:t> Watershed area:  58 mi</a:t>
            </a:r>
            <a:r>
              <a:rPr lang="en-US" sz="1800" b="1" baseline="30000" dirty="0">
                <a:solidFill>
                  <a:schemeClr val="accent1">
                    <a:lumMod val="75000"/>
                  </a:schemeClr>
                </a:solidFill>
                <a:latin typeface="+mj-lt"/>
              </a:rPr>
              <a:t>2  </a:t>
            </a:r>
          </a:p>
          <a:p>
            <a:pPr>
              <a:defRPr/>
            </a:pPr>
            <a:endParaRPr lang="en-US" sz="1800" b="1" dirty="0">
              <a:solidFill>
                <a:schemeClr val="accent1">
                  <a:lumMod val="75000"/>
                </a:schemeClr>
              </a:solidFill>
              <a:latin typeface="+mj-lt"/>
            </a:endParaRPr>
          </a:p>
          <a:p>
            <a:pPr>
              <a:buFont typeface="Arial" pitchFamily="34" charset="0"/>
              <a:buChar char="•"/>
              <a:defRPr/>
            </a:pPr>
            <a:r>
              <a:rPr lang="en-US" sz="1800" b="1" dirty="0">
                <a:solidFill>
                  <a:schemeClr val="accent1">
                    <a:lumMod val="75000"/>
                  </a:schemeClr>
                </a:solidFill>
                <a:latin typeface="+mj-lt"/>
              </a:rPr>
              <a:t> Governmental units:  9 (4</a:t>
            </a:r>
          </a:p>
          <a:p>
            <a:pPr>
              <a:defRPr/>
            </a:pPr>
            <a:r>
              <a:rPr lang="en-US" sz="1800" b="1" dirty="0">
                <a:solidFill>
                  <a:schemeClr val="accent1">
                    <a:lumMod val="75000"/>
                  </a:schemeClr>
                </a:solidFill>
                <a:latin typeface="+mj-lt"/>
              </a:rPr>
              <a:t>   municipalities &amp; 5 town-</a:t>
            </a:r>
          </a:p>
          <a:p>
            <a:pPr>
              <a:defRPr/>
            </a:pPr>
            <a:r>
              <a:rPr lang="en-US" sz="1800" b="1" dirty="0">
                <a:solidFill>
                  <a:schemeClr val="accent1">
                    <a:lumMod val="75000"/>
                  </a:schemeClr>
                </a:solidFill>
                <a:latin typeface="+mj-lt"/>
              </a:rPr>
              <a:t>   ships)</a:t>
            </a:r>
          </a:p>
          <a:p>
            <a:pPr>
              <a:defRPr/>
            </a:pPr>
            <a:endParaRPr lang="en-US" sz="1800" b="1" dirty="0">
              <a:solidFill>
                <a:schemeClr val="accent1">
                  <a:lumMod val="75000"/>
                </a:schemeClr>
              </a:solidFill>
              <a:latin typeface="+mj-lt"/>
            </a:endParaRPr>
          </a:p>
          <a:p>
            <a:pPr marL="285750" indent="-285750">
              <a:buFont typeface="Arial" pitchFamily="34" charset="0"/>
              <a:buChar char="•"/>
            </a:pPr>
            <a:r>
              <a:rPr lang="en-US" sz="1800" b="1" dirty="0">
                <a:solidFill>
                  <a:schemeClr val="accent1">
                    <a:lumMod val="75000"/>
                  </a:schemeClr>
                </a:solidFill>
              </a:rPr>
              <a:t>&gt;50% of Calvin fac. and staff</a:t>
            </a:r>
          </a:p>
          <a:p>
            <a:endParaRPr lang="en-US" sz="1800" b="1" dirty="0">
              <a:solidFill>
                <a:schemeClr val="accent1">
                  <a:lumMod val="75000"/>
                </a:schemeClr>
              </a:solidFill>
            </a:endParaRPr>
          </a:p>
          <a:p>
            <a:pPr marL="285750" indent="-285750">
              <a:buFont typeface="Arial" pitchFamily="34" charset="0"/>
              <a:buChar char="•"/>
            </a:pPr>
            <a:r>
              <a:rPr lang="en-US" sz="1800" b="1" dirty="0">
                <a:solidFill>
                  <a:schemeClr val="accent1">
                    <a:lumMod val="75000"/>
                  </a:schemeClr>
                </a:solidFill>
              </a:rPr>
              <a:t>3200 Calvin Alumni</a:t>
            </a:r>
          </a:p>
          <a:p>
            <a:endParaRPr lang="en-US" sz="1800" b="1" dirty="0">
              <a:solidFill>
                <a:schemeClr val="accent1">
                  <a:lumMod val="75000"/>
                </a:schemeClr>
              </a:solidFill>
            </a:endParaRPr>
          </a:p>
          <a:p>
            <a:pPr marL="285750" indent="-285750">
              <a:buFont typeface="Arial" pitchFamily="34" charset="0"/>
              <a:buChar char="•"/>
            </a:pPr>
            <a:r>
              <a:rPr lang="en-US" sz="1800" b="1" dirty="0">
                <a:solidFill>
                  <a:schemeClr val="accent1">
                    <a:lumMod val="75000"/>
                  </a:schemeClr>
                </a:solidFill>
              </a:rPr>
              <a:t>&gt; 172 churches and faith communities</a:t>
            </a:r>
          </a:p>
          <a:p>
            <a:pPr marL="285750" indent="-285750">
              <a:buFont typeface="Arial" pitchFamily="34" charset="0"/>
              <a:buChar char="•"/>
            </a:pPr>
            <a:endParaRPr lang="en-US" sz="1800" b="1" dirty="0">
              <a:solidFill>
                <a:schemeClr val="accent1">
                  <a:lumMod val="75000"/>
                </a:schemeClr>
              </a:solidFill>
            </a:endParaRPr>
          </a:p>
          <a:p>
            <a:pPr>
              <a:defRPr/>
            </a:pPr>
            <a:endParaRPr lang="en-US" sz="1800" b="1" dirty="0">
              <a:solidFill>
                <a:schemeClr val="accent1">
                  <a:lumMod val="75000"/>
                </a:schemeClr>
              </a:solidFill>
              <a:latin typeface="+mj-lt"/>
            </a:endParaRPr>
          </a:p>
          <a:p>
            <a:pPr>
              <a:buClr>
                <a:srgbClr val="FFFF00"/>
              </a:buClr>
              <a:defRPr/>
            </a:pPr>
            <a:r>
              <a:rPr lang="en-US" sz="1800" b="1" dirty="0">
                <a:solidFill>
                  <a:schemeClr val="accent1">
                    <a:lumMod val="75000"/>
                  </a:schemeClr>
                </a:solidFill>
                <a:latin typeface="+mj-lt"/>
              </a:rPr>
              <a:t> </a:t>
            </a:r>
          </a:p>
          <a:p>
            <a:pPr>
              <a:buClr>
                <a:srgbClr val="FFFF00"/>
              </a:buClr>
              <a:defRPr/>
            </a:pPr>
            <a:r>
              <a:rPr lang="en-US" sz="1800" b="1" dirty="0">
                <a:solidFill>
                  <a:schemeClr val="tx2"/>
                </a:solidFill>
                <a:effectLst>
                  <a:outerShdw blurRad="50800" dist="38100" dir="2700000">
                    <a:srgbClr val="000000">
                      <a:alpha val="43000"/>
                    </a:srgbClr>
                  </a:outerShdw>
                </a:effectLst>
                <a:latin typeface="+mj-lt"/>
              </a:rPr>
              <a:t> </a:t>
            </a:r>
          </a:p>
          <a:p>
            <a:pPr>
              <a:defRPr/>
            </a:pPr>
            <a:endParaRPr lang="en-US" sz="2000" dirty="0">
              <a:solidFill>
                <a:srgbClr val="FFFF00"/>
              </a:solidFill>
              <a:effectLst>
                <a:outerShdw blurRad="50800" dist="38100" dir="2700000">
                  <a:srgbClr val="000000">
                    <a:alpha val="43000"/>
                  </a:srgbClr>
                </a:outerShdw>
              </a:effectLst>
            </a:endParaRPr>
          </a:p>
          <a:p>
            <a:pPr>
              <a:defRPr/>
            </a:pPr>
            <a:endParaRPr lang="en-US" dirty="0">
              <a:solidFill>
                <a:schemeClr val="bg1">
                  <a:lumMod val="95000"/>
                </a:schemeClr>
              </a:solidFill>
            </a:endParaRPr>
          </a:p>
        </p:txBody>
      </p:sp>
    </p:spTree>
    <p:extLst>
      <p:ext uri="{BB962C8B-B14F-4D97-AF65-F5344CB8AC3E}">
        <p14:creationId xmlns:p14="http://schemas.microsoft.com/office/powerpoint/2010/main" val="209009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500"/>
                                        <p:tgtEl>
                                          <p:spTgt spid="3">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fade">
                                      <p:cBhvr>
                                        <p:cTn id="3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685800"/>
            <a:ext cx="8001000" cy="5181600"/>
          </a:xfrm>
          <a:prstGeom prst="rect">
            <a:avLst/>
          </a:prstGeom>
        </p:spPr>
        <p:txBody>
          <a:bodyPr>
            <a:normAutofit fontScale="47500" lnSpcReduction="20000"/>
          </a:bodyPr>
          <a:lstStyle/>
          <a:p>
            <a:endParaRPr lang="en-US" sz="2000" dirty="0"/>
          </a:p>
          <a:p>
            <a:endParaRPr lang="en-US" sz="2000" dirty="0"/>
          </a:p>
          <a:p>
            <a:endParaRPr lang="en-US" sz="2000" dirty="0"/>
          </a:p>
          <a:p>
            <a:pPr marL="68580" indent="0">
              <a:buNone/>
            </a:pPr>
            <a:r>
              <a:rPr lang="en-US" sz="3200" b="1" dirty="0">
                <a:solidFill>
                  <a:schemeClr val="accent1">
                    <a:lumMod val="75000"/>
                  </a:schemeClr>
                </a:solidFill>
              </a:rPr>
              <a:t>People who live at the lower ends of watersheds cannot be isolationist—or not for long.  Pretty soon they will notice that water flows, and that will set them to thinking about the people upstream who either do or do not send down their silt and pollutants and garbage.  Thinking about the people upstream ought to cause further thinking about the people downstream.  Such pondering on the facts of gravity and the fluidity of water shows us that the golden rule speaks to a condition of absolute interdependency and obligation.  People who live on rivers might rephrase the rule in this way:  Do unto those downstream as you would have those upstream do unto you.</a:t>
            </a:r>
          </a:p>
          <a:p>
            <a:pPr>
              <a:buNone/>
            </a:pPr>
            <a:r>
              <a:rPr lang="en-US" sz="3200" b="1" dirty="0">
                <a:solidFill>
                  <a:schemeClr val="accent1">
                    <a:lumMod val="75000"/>
                  </a:schemeClr>
                </a:solidFill>
              </a:rPr>
              <a:t>			</a:t>
            </a:r>
          </a:p>
          <a:p>
            <a:pPr>
              <a:buNone/>
            </a:pPr>
            <a:r>
              <a:rPr lang="en-US" sz="3200" b="1" dirty="0">
                <a:solidFill>
                  <a:schemeClr val="accent1">
                    <a:lumMod val="75000"/>
                  </a:schemeClr>
                </a:solidFill>
              </a:rPr>
              <a:t>	</a:t>
            </a:r>
          </a:p>
          <a:p>
            <a:pPr>
              <a:buNone/>
            </a:pPr>
            <a:r>
              <a:rPr lang="en-US" sz="3200" b="1" dirty="0">
                <a:solidFill>
                  <a:schemeClr val="accent1">
                    <a:lumMod val="75000"/>
                  </a:schemeClr>
                </a:solidFill>
              </a:rPr>
              <a:t>-From </a:t>
            </a:r>
            <a:r>
              <a:rPr lang="en-US" sz="3200" b="1" i="1" dirty="0">
                <a:solidFill>
                  <a:schemeClr val="accent1">
                    <a:lumMod val="75000"/>
                  </a:schemeClr>
                </a:solidFill>
              </a:rPr>
              <a:t>Watershed and Commonwealth </a:t>
            </a:r>
            <a:r>
              <a:rPr lang="en-US" sz="3200" b="1" dirty="0">
                <a:solidFill>
                  <a:schemeClr val="accent1">
                    <a:lumMod val="75000"/>
                  </a:schemeClr>
                </a:solidFill>
              </a:rPr>
              <a:t>		</a:t>
            </a:r>
          </a:p>
          <a:p>
            <a:pPr>
              <a:buNone/>
            </a:pPr>
            <a:r>
              <a:rPr lang="en-US" sz="3200" b="1" dirty="0">
                <a:solidFill>
                  <a:schemeClr val="accent1">
                    <a:lumMod val="75000"/>
                  </a:schemeClr>
                </a:solidFill>
              </a:rPr>
              <a:t>  	   by Wendell Berry</a:t>
            </a:r>
          </a:p>
          <a:p>
            <a:endParaRPr lang="en-US" dirty="0"/>
          </a:p>
        </p:txBody>
      </p:sp>
    </p:spTree>
    <p:extLst>
      <p:ext uri="{BB962C8B-B14F-4D97-AF65-F5344CB8AC3E}">
        <p14:creationId xmlns:p14="http://schemas.microsoft.com/office/powerpoint/2010/main" val="1753764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bg1">
              <a:alpha val="70000"/>
            </a:schemeClr>
          </a:solidFill>
        </p:spPr>
        <p:txBody>
          <a:bodyPr>
            <a:normAutofit/>
          </a:bodyPr>
          <a:lstStyle/>
          <a:p>
            <a:r>
              <a:rPr lang="en-US" sz="4000" dirty="0">
                <a:solidFill>
                  <a:schemeClr val="accent1">
                    <a:lumMod val="75000"/>
                  </a:schemeClr>
                </a:solidFill>
                <a:latin typeface="Arial" pitchFamily="34" charset="0"/>
                <a:cs typeface="Arial" pitchFamily="34" charset="0"/>
              </a:rPr>
              <a:t>Plaster Creek Stewards</a:t>
            </a:r>
          </a:p>
        </p:txBody>
      </p:sp>
      <p:pic>
        <p:nvPicPr>
          <p:cNvPr id="4" name="Content Placeholder 3"/>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76810" y="838200"/>
            <a:ext cx="5029200" cy="2472159"/>
          </a:xfrm>
          <a:prstGeom prst="rect">
            <a:avLst/>
          </a:prstGeom>
        </p:spPr>
      </p:pic>
      <p:sp>
        <p:nvSpPr>
          <p:cNvPr id="5" name="TextBox 4"/>
          <p:cNvSpPr txBox="1"/>
          <p:nvPr/>
        </p:nvSpPr>
        <p:spPr>
          <a:xfrm>
            <a:off x="4877410" y="5616504"/>
            <a:ext cx="3656990" cy="954107"/>
          </a:xfrm>
          <a:prstGeom prst="rect">
            <a:avLst/>
          </a:prstGeom>
          <a:noFill/>
        </p:spPr>
        <p:txBody>
          <a:bodyPr wrap="square" rtlCol="0">
            <a:spAutoFit/>
          </a:bodyPr>
          <a:lstStyle/>
          <a:p>
            <a:pPr algn="ctr"/>
            <a:r>
              <a:rPr lang="en-US" sz="1400" i="1" dirty="0">
                <a:solidFill>
                  <a:schemeClr val="accent1">
                    <a:lumMod val="50000"/>
                  </a:schemeClr>
                </a:solidFill>
                <a:effectLst>
                  <a:outerShdw blurRad="50800" dist="38100" dir="2700000" algn="tl" rotWithShape="0">
                    <a:prstClr val="black">
                      <a:alpha val="40000"/>
                    </a:prstClr>
                  </a:outerShdw>
                </a:effectLst>
              </a:rPr>
              <a:t>A collaboration of Calvin College, schools, churches, and community partners working to restore health and beauty to the Plaster Creek Watershed</a:t>
            </a:r>
            <a:r>
              <a:rPr lang="en-US" sz="1400" i="1" dirty="0">
                <a:solidFill>
                  <a:schemeClr val="accent1">
                    <a:lumMod val="50000"/>
                  </a:schemeClr>
                </a:solidFill>
                <a:effectLst>
                  <a:outerShdw blurRad="38100" dist="38100" dir="2700000" algn="tl">
                    <a:srgbClr val="000000">
                      <a:alpha val="43137"/>
                    </a:srgbClr>
                  </a:outerShdw>
                </a:effectLst>
              </a:rPr>
              <a: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9290" y="3721589"/>
            <a:ext cx="2833225" cy="189491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181" y="3419703"/>
            <a:ext cx="4316074" cy="323705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6646" y="833298"/>
            <a:ext cx="2301542" cy="3068723"/>
          </a:xfrm>
          <a:prstGeom prst="rect">
            <a:avLst/>
          </a:prstGeom>
        </p:spPr>
      </p:pic>
    </p:spTree>
    <p:extLst>
      <p:ext uri="{BB962C8B-B14F-4D97-AF65-F5344CB8AC3E}">
        <p14:creationId xmlns:p14="http://schemas.microsoft.com/office/powerpoint/2010/main" val="92181646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rop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3.xml><?xml version="1.0" encoding="utf-8"?>
<a:theme xmlns:a="http://schemas.openxmlformats.org/drawingml/2006/main" name="1_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2182</TotalTime>
  <Words>1636</Words>
  <Application>Microsoft Macintosh PowerPoint</Application>
  <PresentationFormat>On-screen Show (4:3)</PresentationFormat>
  <Paragraphs>291</Paragraphs>
  <Slides>51</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ＭＳ Ｐゴシック</vt:lpstr>
      <vt:lpstr>Arial</vt:lpstr>
      <vt:lpstr>Calibri</vt:lpstr>
      <vt:lpstr>Century Gothic</vt:lpstr>
      <vt:lpstr>Consolas</vt:lpstr>
      <vt:lpstr>Corbel</vt:lpstr>
      <vt:lpstr>Tw Cen MT</vt:lpstr>
      <vt:lpstr>Droplet</vt:lpstr>
      <vt:lpstr>Chalkboard 16x9</vt:lpstr>
      <vt:lpstr>1_Droplet</vt:lpstr>
      <vt:lpstr>PowerPoint Presentation</vt:lpstr>
      <vt:lpstr>PowerPoint Presentation</vt:lpstr>
      <vt:lpstr>Urban watersheds</vt:lpstr>
      <vt:lpstr>PowerPoint Presentation</vt:lpstr>
      <vt:lpstr>PowerPoint Presentation</vt:lpstr>
      <vt:lpstr>PowerPoint Presentation</vt:lpstr>
      <vt:lpstr>PowerPoint Presentation</vt:lpstr>
      <vt:lpstr>PowerPoint Presentation</vt:lpstr>
      <vt:lpstr>Plaster Creek Stewards</vt:lpstr>
      <vt:lpstr>PowerPoint Presentation</vt:lpstr>
      <vt:lpstr>Research</vt:lpstr>
      <vt:lpstr> </vt:lpstr>
      <vt:lpstr>PowerPoint Presentation</vt:lpstr>
      <vt:lpstr>PowerPoint Presentation</vt:lpstr>
      <vt:lpstr>How did Plaster Creek Get Here? </vt:lpstr>
      <vt:lpstr>PowerPoint Presentation</vt:lpstr>
      <vt:lpstr>PowerPoint Presentation</vt:lpstr>
      <vt:lpstr>Natural Rainwater Processing</vt:lpstr>
      <vt:lpstr> </vt:lpstr>
      <vt:lpstr>May 1 (6000 BC)</vt:lpstr>
      <vt:lpstr>Aug 1 (3000 BC)</vt:lpstr>
      <vt:lpstr>Nov 1 (10BC)</vt:lpstr>
      <vt:lpstr> Nov 25 (AD 700) </vt:lpstr>
      <vt:lpstr>Dec 20 (AD 1615) </vt:lpstr>
      <vt:lpstr>Dec 23 (AD 1750)</vt:lpstr>
      <vt:lpstr>Dec 25 (AD 1800)</vt:lpstr>
      <vt:lpstr>Dec 27 (1841)</vt:lpstr>
      <vt:lpstr>Dec 29 (1901)</vt:lpstr>
      <vt:lpstr>Dec 30 (AD 1930s)</vt:lpstr>
      <vt:lpstr>Dec 31, noon (AD 2000) </vt:lpstr>
      <vt:lpstr>Dec 31, 5:30pm (AD 2009) </vt:lpstr>
      <vt:lpstr>Why does this matter?</vt:lpstr>
      <vt:lpstr>How Do We Know What Is wrong with Plaster Creek and What We Should Do to Help? </vt:lpstr>
      <vt:lpstr>Every waterbody has a purpose –  a designated use</vt:lpstr>
      <vt:lpstr>Water Quality Standards are state rules established to protect the Great Lakes.</vt:lpstr>
      <vt:lpstr>When a lake or stream does not meet Water Quality Standards for its designated use, it is put on the 303(d) list and a Total Maximum Daily Load (TMDL) document is created.</vt:lpstr>
      <vt:lpstr>TMDL Document Process</vt:lpstr>
      <vt:lpstr>Siltation</vt:lpstr>
      <vt:lpstr>PowerPoint Presentation</vt:lpstr>
      <vt:lpstr>PowerPoint Presentation</vt:lpstr>
      <vt:lpstr>PowerPoint Presentation</vt:lpstr>
      <vt:lpstr>PowerPoint Presentation</vt:lpstr>
      <vt:lpstr>TMDL Document Process</vt:lpstr>
      <vt:lpstr>TMDL Document Process</vt:lpstr>
      <vt:lpstr>who’s responsible for implementing the tmdl?</vt:lpstr>
      <vt:lpstr>PowerPoint Presentation</vt:lpstr>
      <vt:lpstr>Today’s Options for Action</vt:lpstr>
      <vt:lpstr>Enhancing Whiskey Creek Bioswale</vt:lpstr>
      <vt:lpstr>Why native plants?</vt:lpstr>
      <vt:lpstr>Cleaning up Curb cut RainGardens</vt:lpstr>
      <vt:lpstr>Restoration Locations</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 waterbody has a purpose – a designated use</dc:title>
  <dc:creator>Julie Wildschut</dc:creator>
  <cp:lastModifiedBy>Microsoft Office User</cp:lastModifiedBy>
  <cp:revision>79</cp:revision>
  <dcterms:created xsi:type="dcterms:W3CDTF">2017-04-19T15:25:20Z</dcterms:created>
  <dcterms:modified xsi:type="dcterms:W3CDTF">2018-08-17T16:54:47Z</dcterms:modified>
</cp:coreProperties>
</file>