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6" r:id="rId2"/>
    <p:sldId id="366" r:id="rId3"/>
    <p:sldId id="258" r:id="rId4"/>
    <p:sldId id="382" r:id="rId5"/>
    <p:sldId id="259" r:id="rId6"/>
    <p:sldId id="363" r:id="rId7"/>
    <p:sldId id="329" r:id="rId8"/>
    <p:sldId id="328" r:id="rId9"/>
    <p:sldId id="274" r:id="rId10"/>
    <p:sldId id="346" r:id="rId11"/>
    <p:sldId id="368" r:id="rId12"/>
    <p:sldId id="351" r:id="rId13"/>
    <p:sldId id="372" r:id="rId14"/>
    <p:sldId id="383" r:id="rId15"/>
    <p:sldId id="361" r:id="rId16"/>
    <p:sldId id="360" r:id="rId17"/>
    <p:sldId id="344" r:id="rId18"/>
    <p:sldId id="345" r:id="rId19"/>
    <p:sldId id="326" r:id="rId20"/>
    <p:sldId id="325" r:id="rId21"/>
    <p:sldId id="327" r:id="rId22"/>
    <p:sldId id="330" r:id="rId23"/>
    <p:sldId id="331" r:id="rId24"/>
    <p:sldId id="367" r:id="rId25"/>
    <p:sldId id="384" r:id="rId26"/>
    <p:sldId id="374" r:id="rId27"/>
    <p:sldId id="285" r:id="rId28"/>
    <p:sldId id="286" r:id="rId29"/>
    <p:sldId id="279" r:id="rId30"/>
    <p:sldId id="310" r:id="rId31"/>
    <p:sldId id="281" r:id="rId32"/>
    <p:sldId id="333" r:id="rId33"/>
    <p:sldId id="314" r:id="rId34"/>
    <p:sldId id="282" r:id="rId35"/>
    <p:sldId id="283" r:id="rId36"/>
    <p:sldId id="323" r:id="rId37"/>
    <p:sldId id="315" r:id="rId38"/>
    <p:sldId id="316" r:id="rId39"/>
    <p:sldId id="369" r:id="rId40"/>
    <p:sldId id="317" r:id="rId41"/>
    <p:sldId id="318" r:id="rId42"/>
    <p:sldId id="371" r:id="rId43"/>
    <p:sldId id="321" r:id="rId44"/>
    <p:sldId id="319" r:id="rId45"/>
    <p:sldId id="370" r:id="rId46"/>
    <p:sldId id="355" r:id="rId47"/>
    <p:sldId id="336" r:id="rId48"/>
    <p:sldId id="337" r:id="rId49"/>
    <p:sldId id="338" r:id="rId50"/>
    <p:sldId id="341" r:id="rId51"/>
    <p:sldId id="339" r:id="rId52"/>
    <p:sldId id="340" r:id="rId53"/>
    <p:sldId id="320" r:id="rId54"/>
    <p:sldId id="298" r:id="rId55"/>
    <p:sldId id="299" r:id="rId56"/>
    <p:sldId id="332" r:id="rId57"/>
    <p:sldId id="309" r:id="rId58"/>
    <p:sldId id="284" r:id="rId59"/>
    <p:sldId id="362" r:id="rId60"/>
    <p:sldId id="376" r:id="rId61"/>
    <p:sldId id="270" r:id="rId62"/>
    <p:sldId id="359" r:id="rId63"/>
    <p:sldId id="290" r:id="rId64"/>
    <p:sldId id="358" r:id="rId65"/>
    <p:sldId id="357" r:id="rId66"/>
    <p:sldId id="287" r:id="rId67"/>
    <p:sldId id="379" r:id="rId68"/>
    <p:sldId id="291" r:id="rId69"/>
    <p:sldId id="294" r:id="rId70"/>
    <p:sldId id="289" r:id="rId71"/>
    <p:sldId id="380" r:id="rId72"/>
    <p:sldId id="377"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39" autoAdjust="0"/>
    <p:restoredTop sz="89614" autoAdjust="0"/>
  </p:normalViewPr>
  <p:slideViewPr>
    <p:cSldViewPr>
      <p:cViewPr varScale="1">
        <p:scale>
          <a:sx n="117" d="100"/>
          <a:sy n="117" d="100"/>
        </p:scale>
        <p:origin x="1712"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748E47-5F27-4AE5-9985-D263887BD6CF}" type="datetimeFigureOut">
              <a:rPr lang="en-US" smtClean="0"/>
              <a:pPr/>
              <a:t>8/17/18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4C16C2-7685-4E66-AE8C-FD9B6573FFAB}" type="slidenum">
              <a:rPr lang="en-US" smtClean="0"/>
              <a:pPr/>
              <a:t>‹#›</a:t>
            </a:fld>
            <a:endParaRPr lang="en-US"/>
          </a:p>
        </p:txBody>
      </p:sp>
    </p:spTree>
    <p:extLst>
      <p:ext uri="{BB962C8B-B14F-4D97-AF65-F5344CB8AC3E}">
        <p14:creationId xmlns:p14="http://schemas.microsoft.com/office/powerpoint/2010/main" val="63224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Calvinist infusion</a:t>
            </a:r>
            <a:endParaRPr lang="en-US" dirty="0"/>
          </a:p>
        </p:txBody>
      </p:sp>
      <p:sp>
        <p:nvSpPr>
          <p:cNvPr id="4" name="Slide Number Placeholder 3"/>
          <p:cNvSpPr>
            <a:spLocks noGrp="1"/>
          </p:cNvSpPr>
          <p:nvPr>
            <p:ph type="sldNum" sz="quarter" idx="10"/>
          </p:nvPr>
        </p:nvSpPr>
        <p:spPr/>
        <p:txBody>
          <a:bodyPr/>
          <a:lstStyle/>
          <a:p>
            <a:fld id="{6F4C16C2-7685-4E66-AE8C-FD9B6573FFAB}" type="slidenum">
              <a:rPr lang="en-US" smtClean="0"/>
              <a:pPr/>
              <a:t>8</a:t>
            </a:fld>
            <a:endParaRPr lang="en-US"/>
          </a:p>
        </p:txBody>
      </p:sp>
    </p:spTree>
    <p:extLst>
      <p:ext uri="{BB962C8B-B14F-4D97-AF65-F5344CB8AC3E}">
        <p14:creationId xmlns:p14="http://schemas.microsoft.com/office/powerpoint/2010/main" val="4134505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Include figures with temperature</a:t>
            </a:r>
            <a:r>
              <a:rPr lang="en-US" baseline="0" dirty="0"/>
              <a:t> over time for a healthy watershed and a nasty one</a:t>
            </a:r>
            <a:endParaRPr lang="en-US" dirty="0"/>
          </a:p>
        </p:txBody>
      </p:sp>
      <p:sp>
        <p:nvSpPr>
          <p:cNvPr id="4" name="Slide Number Placeholder 3"/>
          <p:cNvSpPr>
            <a:spLocks noGrp="1"/>
          </p:cNvSpPr>
          <p:nvPr>
            <p:ph type="sldNum" sz="quarter" idx="10"/>
          </p:nvPr>
        </p:nvSpPr>
        <p:spPr/>
        <p:txBody>
          <a:bodyPr/>
          <a:lstStyle/>
          <a:p>
            <a:fld id="{6F4C16C2-7685-4E66-AE8C-FD9B6573FFAB}" type="slidenum">
              <a:rPr lang="en-US" smtClean="0"/>
              <a:pPr/>
              <a:t>34</a:t>
            </a:fld>
            <a:endParaRPr lang="en-US"/>
          </a:p>
        </p:txBody>
      </p:sp>
    </p:spTree>
    <p:extLst>
      <p:ext uri="{BB962C8B-B14F-4D97-AF65-F5344CB8AC3E}">
        <p14:creationId xmlns:p14="http://schemas.microsoft.com/office/powerpoint/2010/main" val="100942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Another interesting</a:t>
            </a:r>
            <a:r>
              <a:rPr lang="en-US" baseline="0" dirty="0"/>
              <a:t> note: many of the farmers in the upper watershed are facing pressure from development. This has two effects; first, the amount of paved and developed surface in the upper watershed is likely to increase drastically in coming decades. Second, since farmers intend to sell their land instead of passing it on to their children, they are less likely to be interested in updating practices to be environmentally friendly or take a long-term view in terms of land management.</a:t>
            </a:r>
            <a:endParaRPr lang="en-US" dirty="0"/>
          </a:p>
        </p:txBody>
      </p:sp>
      <p:sp>
        <p:nvSpPr>
          <p:cNvPr id="4" name="Slide Number Placeholder 3"/>
          <p:cNvSpPr>
            <a:spLocks noGrp="1"/>
          </p:cNvSpPr>
          <p:nvPr>
            <p:ph type="sldNum" sz="quarter" idx="10"/>
          </p:nvPr>
        </p:nvSpPr>
        <p:spPr/>
        <p:txBody>
          <a:bodyPr/>
          <a:lstStyle/>
          <a:p>
            <a:fld id="{6F4C16C2-7685-4E66-AE8C-FD9B6573FFAB}" type="slidenum">
              <a:rPr lang="en-US" smtClean="0"/>
              <a:pPr/>
              <a:t>42</a:t>
            </a:fld>
            <a:endParaRPr lang="en-US"/>
          </a:p>
        </p:txBody>
      </p:sp>
    </p:spTree>
    <p:extLst>
      <p:ext uri="{BB962C8B-B14F-4D97-AF65-F5344CB8AC3E}">
        <p14:creationId xmlns:p14="http://schemas.microsoft.com/office/powerpoint/2010/main" val="1993602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a:t>
            </a:r>
            <a:r>
              <a:rPr lang="en-US" baseline="0" dirty="0"/>
              <a:t> sum…</a:t>
            </a:r>
            <a:endParaRPr lang="en-US" dirty="0"/>
          </a:p>
        </p:txBody>
      </p:sp>
      <p:sp>
        <p:nvSpPr>
          <p:cNvPr id="4" name="Slide Number Placeholder 3"/>
          <p:cNvSpPr>
            <a:spLocks noGrp="1"/>
          </p:cNvSpPr>
          <p:nvPr>
            <p:ph type="sldNum" sz="quarter" idx="10"/>
          </p:nvPr>
        </p:nvSpPr>
        <p:spPr/>
        <p:txBody>
          <a:bodyPr/>
          <a:lstStyle/>
          <a:p>
            <a:fld id="{6F4C16C2-7685-4E66-AE8C-FD9B6573FFAB}" type="slidenum">
              <a:rPr lang="en-US" smtClean="0"/>
              <a:pPr/>
              <a:t>53</a:t>
            </a:fld>
            <a:endParaRPr lang="en-US"/>
          </a:p>
        </p:txBody>
      </p:sp>
    </p:spTree>
    <p:extLst>
      <p:ext uri="{BB962C8B-B14F-4D97-AF65-F5344CB8AC3E}">
        <p14:creationId xmlns:p14="http://schemas.microsoft.com/office/powerpoint/2010/main" val="1389775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Many complex, interacting factors </a:t>
            </a:r>
          </a:p>
        </p:txBody>
      </p:sp>
      <p:sp>
        <p:nvSpPr>
          <p:cNvPr id="4" name="Slide Number Placeholder 3"/>
          <p:cNvSpPr>
            <a:spLocks noGrp="1"/>
          </p:cNvSpPr>
          <p:nvPr>
            <p:ph type="sldNum" sz="quarter" idx="10"/>
          </p:nvPr>
        </p:nvSpPr>
        <p:spPr/>
        <p:txBody>
          <a:bodyPr/>
          <a:lstStyle/>
          <a:p>
            <a:fld id="{6F4C16C2-7685-4E66-AE8C-FD9B6573FFAB}" type="slidenum">
              <a:rPr lang="en-US" smtClean="0"/>
              <a:pPr/>
              <a:t>54</a:t>
            </a:fld>
            <a:endParaRPr lang="en-US"/>
          </a:p>
        </p:txBody>
      </p:sp>
    </p:spTree>
    <p:extLst>
      <p:ext uri="{BB962C8B-B14F-4D97-AF65-F5344CB8AC3E}">
        <p14:creationId xmlns:p14="http://schemas.microsoft.com/office/powerpoint/2010/main" val="3763973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4C16C2-7685-4E66-AE8C-FD9B6573FFAB}" type="slidenum">
              <a:rPr lang="en-US" smtClean="0"/>
              <a:pPr/>
              <a:t>55</a:t>
            </a:fld>
            <a:endParaRPr lang="en-US"/>
          </a:p>
        </p:txBody>
      </p:sp>
    </p:spTree>
    <p:extLst>
      <p:ext uri="{BB962C8B-B14F-4D97-AF65-F5344CB8AC3E}">
        <p14:creationId xmlns:p14="http://schemas.microsoft.com/office/powerpoint/2010/main" val="310141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Outline</a:t>
            </a:r>
            <a:r>
              <a:rPr lang="en-US" baseline="0" dirty="0"/>
              <a:t> what happens at summer workshops… I haven’t been to one yet</a:t>
            </a:r>
            <a:endParaRPr lang="en-US" dirty="0"/>
          </a:p>
        </p:txBody>
      </p:sp>
      <p:sp>
        <p:nvSpPr>
          <p:cNvPr id="4" name="Slide Number Placeholder 3"/>
          <p:cNvSpPr>
            <a:spLocks noGrp="1"/>
          </p:cNvSpPr>
          <p:nvPr>
            <p:ph type="sldNum" sz="quarter" idx="10"/>
          </p:nvPr>
        </p:nvSpPr>
        <p:spPr/>
        <p:txBody>
          <a:bodyPr/>
          <a:lstStyle/>
          <a:p>
            <a:fld id="{6F4C16C2-7685-4E66-AE8C-FD9B6573FFAB}" type="slidenum">
              <a:rPr lang="en-US" smtClean="0"/>
              <a:pPr/>
              <a:t>59</a:t>
            </a:fld>
            <a:endParaRPr lang="en-US"/>
          </a:p>
        </p:txBody>
      </p:sp>
    </p:spTree>
    <p:extLst>
      <p:ext uri="{BB962C8B-B14F-4D97-AF65-F5344CB8AC3E}">
        <p14:creationId xmlns:p14="http://schemas.microsoft.com/office/powerpoint/2010/main" val="888868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‘complimentary initiative’</a:t>
            </a:r>
          </a:p>
        </p:txBody>
      </p:sp>
      <p:sp>
        <p:nvSpPr>
          <p:cNvPr id="4" name="Slide Number Placeholder 3"/>
          <p:cNvSpPr>
            <a:spLocks noGrp="1"/>
          </p:cNvSpPr>
          <p:nvPr>
            <p:ph type="sldNum" sz="quarter" idx="10"/>
          </p:nvPr>
        </p:nvSpPr>
        <p:spPr/>
        <p:txBody>
          <a:bodyPr/>
          <a:lstStyle/>
          <a:p>
            <a:fld id="{6F4C16C2-7685-4E66-AE8C-FD9B6573FFAB}" type="slidenum">
              <a:rPr lang="en-US" smtClean="0"/>
              <a:pPr/>
              <a:t>61</a:t>
            </a:fld>
            <a:endParaRPr lang="en-US"/>
          </a:p>
        </p:txBody>
      </p:sp>
    </p:spTree>
    <p:extLst>
      <p:ext uri="{BB962C8B-B14F-4D97-AF65-F5344CB8AC3E}">
        <p14:creationId xmlns:p14="http://schemas.microsoft.com/office/powerpoint/2010/main" val="3600004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1AD6DB-C305-4800-8F58-91C1A06158A3}" type="slidenum">
              <a:rPr lang="en-US" smtClean="0"/>
              <a:pPr/>
              <a:t>63</a:t>
            </a:fld>
            <a:endParaRPr lang="en-US"/>
          </a:p>
        </p:txBody>
      </p:sp>
    </p:spTree>
    <p:extLst>
      <p:ext uri="{BB962C8B-B14F-4D97-AF65-F5344CB8AC3E}">
        <p14:creationId xmlns:p14="http://schemas.microsoft.com/office/powerpoint/2010/main" val="1987817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I’d like to set the stage</a:t>
            </a:r>
            <a:r>
              <a:rPr lang="en-US" baseline="0" dirty="0"/>
              <a:t> for the story of Europeans’ first recorded contact with Plaster Creek. This sketch is an artist’s rendering of Grand Rapids in 1831—four years after the story I’ll tell takes place. It was a mixture of native </a:t>
            </a:r>
            <a:r>
              <a:rPr lang="en-US" baseline="0" dirty="0" err="1"/>
              <a:t>americans</a:t>
            </a:r>
            <a:r>
              <a:rPr lang="en-US" baseline="0" dirty="0"/>
              <a:t>, </a:t>
            </a:r>
            <a:r>
              <a:rPr lang="en-US" baseline="0" dirty="0" err="1"/>
              <a:t>french</a:t>
            </a:r>
            <a:r>
              <a:rPr lang="en-US" baseline="0" dirty="0"/>
              <a:t> fur traders, and a </a:t>
            </a:r>
            <a:r>
              <a:rPr lang="en-US" baseline="0" dirty="0" err="1"/>
              <a:t>baptist</a:t>
            </a:r>
            <a:r>
              <a:rPr lang="en-US" baseline="0" dirty="0"/>
              <a:t> mission on the west side of the Grand river.</a:t>
            </a:r>
            <a:endParaRPr lang="en-US" dirty="0"/>
          </a:p>
        </p:txBody>
      </p:sp>
      <p:sp>
        <p:nvSpPr>
          <p:cNvPr id="4" name="Slide Number Placeholder 3"/>
          <p:cNvSpPr>
            <a:spLocks noGrp="1"/>
          </p:cNvSpPr>
          <p:nvPr>
            <p:ph type="sldNum" sz="quarter" idx="10"/>
          </p:nvPr>
        </p:nvSpPr>
        <p:spPr/>
        <p:txBody>
          <a:bodyPr/>
          <a:lstStyle/>
          <a:p>
            <a:fld id="{6F4C16C2-7685-4E66-AE8C-FD9B6573FFAB}" type="slidenum">
              <a:rPr lang="en-US" smtClean="0"/>
              <a:pPr/>
              <a:t>14</a:t>
            </a:fld>
            <a:endParaRPr lang="en-US"/>
          </a:p>
        </p:txBody>
      </p:sp>
    </p:spTree>
    <p:extLst>
      <p:ext uri="{BB962C8B-B14F-4D97-AF65-F5344CB8AC3E}">
        <p14:creationId xmlns:p14="http://schemas.microsoft.com/office/powerpoint/2010/main" val="2869805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are some excerpts from a story written down by Charles Belknap, just before he died.  He was a</a:t>
            </a:r>
            <a:r>
              <a:rPr lang="en-US" baseline="0" dirty="0"/>
              <a:t> former Grand Rapids mayor. I’ll read them verbatim, because they’re interesting:</a:t>
            </a:r>
            <a:endParaRPr lang="en-US" dirty="0"/>
          </a:p>
          <a:p>
            <a:endParaRPr lang="en-US" dirty="0"/>
          </a:p>
          <a:p>
            <a:r>
              <a:rPr lang="en-US" dirty="0"/>
              <a:t>Filling</a:t>
            </a:r>
            <a:r>
              <a:rPr lang="en-US" baseline="0" dirty="0"/>
              <a:t> in the plot:  Blackbird had a theological argument with the missionary, and wanted to show him an area he thought had spiritual significance. Allegedly, he forced the missionary into his canoe, and paddled downstream on the Grand, and up the mouth of Kenosha (Plaster) Creek.</a:t>
            </a:r>
            <a:endParaRPr lang="en-US" dirty="0"/>
          </a:p>
        </p:txBody>
      </p:sp>
      <p:sp>
        <p:nvSpPr>
          <p:cNvPr id="4" name="Slide Number Placeholder 3"/>
          <p:cNvSpPr>
            <a:spLocks noGrp="1"/>
          </p:cNvSpPr>
          <p:nvPr>
            <p:ph type="sldNum" sz="quarter" idx="10"/>
          </p:nvPr>
        </p:nvSpPr>
        <p:spPr/>
        <p:txBody>
          <a:bodyPr/>
          <a:lstStyle/>
          <a:p>
            <a:fld id="{6F4C16C2-7685-4E66-AE8C-FD9B6573FFAB}" type="slidenum">
              <a:rPr lang="en-US" smtClean="0"/>
              <a:pPr/>
              <a:t>15</a:t>
            </a:fld>
            <a:endParaRPr lang="en-US"/>
          </a:p>
        </p:txBody>
      </p:sp>
    </p:spTree>
    <p:extLst>
      <p:ext uri="{BB962C8B-B14F-4D97-AF65-F5344CB8AC3E}">
        <p14:creationId xmlns:p14="http://schemas.microsoft.com/office/powerpoint/2010/main" val="3874154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is another short narrative</a:t>
            </a:r>
            <a:r>
              <a:rPr lang="en-US" baseline="0" dirty="0"/>
              <a:t> that testifies to the changes the watershed has undergone over time—just a convenient one because I happen to have pictures of it.</a:t>
            </a:r>
            <a:endParaRPr lang="en-US" dirty="0"/>
          </a:p>
        </p:txBody>
      </p:sp>
      <p:sp>
        <p:nvSpPr>
          <p:cNvPr id="4" name="Slide Number Placeholder 3"/>
          <p:cNvSpPr>
            <a:spLocks noGrp="1"/>
          </p:cNvSpPr>
          <p:nvPr>
            <p:ph type="sldNum" sz="quarter" idx="10"/>
          </p:nvPr>
        </p:nvSpPr>
        <p:spPr/>
        <p:txBody>
          <a:bodyPr/>
          <a:lstStyle/>
          <a:p>
            <a:fld id="{6F4C16C2-7685-4E66-AE8C-FD9B6573FFAB}" type="slidenum">
              <a:rPr lang="en-US" smtClean="0"/>
              <a:pPr/>
              <a:t>19</a:t>
            </a:fld>
            <a:endParaRPr lang="en-US"/>
          </a:p>
        </p:txBody>
      </p:sp>
    </p:spTree>
    <p:extLst>
      <p:ext uri="{BB962C8B-B14F-4D97-AF65-F5344CB8AC3E}">
        <p14:creationId xmlns:p14="http://schemas.microsoft.com/office/powerpoint/2010/main" val="1971110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4C16C2-7685-4E66-AE8C-FD9B6573FFAB}" type="slidenum">
              <a:rPr lang="en-US" smtClean="0"/>
              <a:pPr/>
              <a:t>24</a:t>
            </a:fld>
            <a:endParaRPr lang="en-US"/>
          </a:p>
        </p:txBody>
      </p:sp>
    </p:spTree>
    <p:extLst>
      <p:ext uri="{BB962C8B-B14F-4D97-AF65-F5344CB8AC3E}">
        <p14:creationId xmlns:p14="http://schemas.microsoft.com/office/powerpoint/2010/main" val="1978131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Habitat loss</a:t>
            </a:r>
          </a:p>
          <a:p>
            <a:r>
              <a:rPr lang="en-US" dirty="0"/>
              <a:t>Habitat fragmentation—consequences for extinction rates, genetic diversity, </a:t>
            </a:r>
            <a:r>
              <a:rPr lang="en-US" dirty="0" err="1"/>
              <a:t>invasibility</a:t>
            </a:r>
            <a:r>
              <a:rPr lang="en-US" baseline="0" dirty="0"/>
              <a:t> of terrestrial ecosystems</a:t>
            </a:r>
            <a:endParaRPr lang="en-US" dirty="0"/>
          </a:p>
        </p:txBody>
      </p:sp>
      <p:sp>
        <p:nvSpPr>
          <p:cNvPr id="4" name="Slide Number Placeholder 3"/>
          <p:cNvSpPr>
            <a:spLocks noGrp="1"/>
          </p:cNvSpPr>
          <p:nvPr>
            <p:ph type="sldNum" sz="quarter" idx="10"/>
          </p:nvPr>
        </p:nvSpPr>
        <p:spPr/>
        <p:txBody>
          <a:bodyPr/>
          <a:lstStyle/>
          <a:p>
            <a:fld id="{6F4C16C2-7685-4E66-AE8C-FD9B6573FFAB}" type="slidenum">
              <a:rPr lang="en-US" smtClean="0"/>
              <a:pPr/>
              <a:t>25</a:t>
            </a:fld>
            <a:endParaRPr lang="en-US"/>
          </a:p>
        </p:txBody>
      </p:sp>
    </p:spTree>
    <p:extLst>
      <p:ext uri="{BB962C8B-B14F-4D97-AF65-F5344CB8AC3E}">
        <p14:creationId xmlns:p14="http://schemas.microsoft.com/office/powerpoint/2010/main" val="3648120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that from here on my</a:t>
            </a:r>
            <a:r>
              <a:rPr lang="en-US" baseline="0" dirty="0"/>
              <a:t> discussion is based loosely on the FTC&amp;H report, which is the ‘official’ management plan for the watershed…</a:t>
            </a:r>
            <a:endParaRPr lang="en-US" dirty="0"/>
          </a:p>
        </p:txBody>
      </p:sp>
      <p:sp>
        <p:nvSpPr>
          <p:cNvPr id="4" name="Slide Number Placeholder 3"/>
          <p:cNvSpPr>
            <a:spLocks noGrp="1"/>
          </p:cNvSpPr>
          <p:nvPr>
            <p:ph type="sldNum" sz="quarter" idx="10"/>
          </p:nvPr>
        </p:nvSpPr>
        <p:spPr/>
        <p:txBody>
          <a:bodyPr/>
          <a:lstStyle/>
          <a:p>
            <a:fld id="{6F4C16C2-7685-4E66-AE8C-FD9B6573FFAB}" type="slidenum">
              <a:rPr lang="en-US" smtClean="0"/>
              <a:pPr/>
              <a:t>27</a:t>
            </a:fld>
            <a:endParaRPr lang="en-US"/>
          </a:p>
        </p:txBody>
      </p:sp>
    </p:spTree>
    <p:extLst>
      <p:ext uri="{BB962C8B-B14F-4D97-AF65-F5344CB8AC3E}">
        <p14:creationId xmlns:p14="http://schemas.microsoft.com/office/powerpoint/2010/main" val="1230958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TMDL</a:t>
            </a:r>
          </a:p>
        </p:txBody>
      </p:sp>
      <p:sp>
        <p:nvSpPr>
          <p:cNvPr id="4" name="Slide Number Placeholder 3"/>
          <p:cNvSpPr>
            <a:spLocks noGrp="1"/>
          </p:cNvSpPr>
          <p:nvPr>
            <p:ph type="sldNum" sz="quarter" idx="10"/>
          </p:nvPr>
        </p:nvSpPr>
        <p:spPr/>
        <p:txBody>
          <a:bodyPr/>
          <a:lstStyle/>
          <a:p>
            <a:fld id="{6F4C16C2-7685-4E66-AE8C-FD9B6573FFAB}" type="slidenum">
              <a:rPr lang="en-US" smtClean="0"/>
              <a:pPr/>
              <a:t>29</a:t>
            </a:fld>
            <a:endParaRPr lang="en-US"/>
          </a:p>
        </p:txBody>
      </p:sp>
    </p:spTree>
    <p:extLst>
      <p:ext uri="{BB962C8B-B14F-4D97-AF65-F5344CB8AC3E}">
        <p14:creationId xmlns:p14="http://schemas.microsoft.com/office/powerpoint/2010/main" val="2006249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Something about behavior of nitrogen</a:t>
            </a:r>
            <a:r>
              <a:rPr lang="en-US" baseline="0" dirty="0"/>
              <a:t> and phosphorous. Mention phosphorous ban, and which types of land it affects.</a:t>
            </a:r>
            <a:endParaRPr lang="en-US" dirty="0"/>
          </a:p>
        </p:txBody>
      </p:sp>
      <p:sp>
        <p:nvSpPr>
          <p:cNvPr id="4" name="Slide Number Placeholder 3"/>
          <p:cNvSpPr>
            <a:spLocks noGrp="1"/>
          </p:cNvSpPr>
          <p:nvPr>
            <p:ph type="sldNum" sz="quarter" idx="10"/>
          </p:nvPr>
        </p:nvSpPr>
        <p:spPr/>
        <p:txBody>
          <a:bodyPr/>
          <a:lstStyle/>
          <a:p>
            <a:fld id="{6F4C16C2-7685-4E66-AE8C-FD9B6573FFAB}" type="slidenum">
              <a:rPr lang="en-US" smtClean="0"/>
              <a:pPr/>
              <a:t>32</a:t>
            </a:fld>
            <a:endParaRPr lang="en-US"/>
          </a:p>
        </p:txBody>
      </p:sp>
    </p:spTree>
    <p:extLst>
      <p:ext uri="{BB962C8B-B14F-4D97-AF65-F5344CB8AC3E}">
        <p14:creationId xmlns:p14="http://schemas.microsoft.com/office/powerpoint/2010/main" val="3913087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C974D2-8E21-4A49-A122-16A73DCF2776}" type="datetimeFigureOut">
              <a:rPr lang="en-US" smtClean="0"/>
              <a:pPr/>
              <a:t>8/17/18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73013-5AAE-402B-9CB3-84EEDB4B2F8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974D2-8E21-4A49-A122-16A73DCF2776}" type="datetimeFigureOut">
              <a:rPr lang="en-US" smtClean="0"/>
              <a:pPr/>
              <a:t>8/17/18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73013-5AAE-402B-9CB3-84EEDB4B2F8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974D2-8E21-4A49-A122-16A73DCF2776}" type="datetimeFigureOut">
              <a:rPr lang="en-US" smtClean="0"/>
              <a:pPr/>
              <a:t>8/17/18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73013-5AAE-402B-9CB3-84EEDB4B2F8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974D2-8E21-4A49-A122-16A73DCF2776}" type="datetimeFigureOut">
              <a:rPr lang="en-US" smtClean="0"/>
              <a:pPr/>
              <a:t>8/17/18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73013-5AAE-402B-9CB3-84EEDB4B2F8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C974D2-8E21-4A49-A122-16A73DCF2776}" type="datetimeFigureOut">
              <a:rPr lang="en-US" smtClean="0"/>
              <a:pPr/>
              <a:t>8/17/18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73013-5AAE-402B-9CB3-84EEDB4B2F8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C974D2-8E21-4A49-A122-16A73DCF2776}" type="datetimeFigureOut">
              <a:rPr lang="en-US" smtClean="0"/>
              <a:pPr/>
              <a:t>8/17/18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673013-5AAE-402B-9CB3-84EEDB4B2F8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C974D2-8E21-4A49-A122-16A73DCF2776}" type="datetimeFigureOut">
              <a:rPr lang="en-US" smtClean="0"/>
              <a:pPr/>
              <a:t>8/17/18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673013-5AAE-402B-9CB3-84EEDB4B2F8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C974D2-8E21-4A49-A122-16A73DCF2776}" type="datetimeFigureOut">
              <a:rPr lang="en-US" smtClean="0"/>
              <a:pPr/>
              <a:t>8/17/18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673013-5AAE-402B-9CB3-84EEDB4B2F8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C974D2-8E21-4A49-A122-16A73DCF2776}" type="datetimeFigureOut">
              <a:rPr lang="en-US" smtClean="0"/>
              <a:pPr/>
              <a:t>8/17/18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673013-5AAE-402B-9CB3-84EEDB4B2F8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C974D2-8E21-4A49-A122-16A73DCF2776}" type="datetimeFigureOut">
              <a:rPr lang="en-US" smtClean="0"/>
              <a:pPr/>
              <a:t>8/17/18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673013-5AAE-402B-9CB3-84EEDB4B2F8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C974D2-8E21-4A49-A122-16A73DCF2776}" type="datetimeFigureOut">
              <a:rPr lang="en-US" smtClean="0"/>
              <a:pPr/>
              <a:t>8/17/18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673013-5AAE-402B-9CB3-84EEDB4B2F8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alphaModFix amt="7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C974D2-8E21-4A49-A122-16A73DCF2776}" type="datetimeFigureOut">
              <a:rPr lang="en-US" smtClean="0"/>
              <a:pPr/>
              <a:t>8/17/18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673013-5AAE-402B-9CB3-84EEDB4B2F8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esciencenews.com/articles/2010/09/27/tile.drainage.directly.related.nitrate.loss" TargetMode="Externa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hyperlink" Target="http://spacecoyote.deviantart.com/art/John-Calvin-and-Thomas-Hobbes-68330601"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p:spPr>
      </p:pic>
      <p:sp>
        <p:nvSpPr>
          <p:cNvPr id="2" name="Title 1"/>
          <p:cNvSpPr>
            <a:spLocks noGrp="1"/>
          </p:cNvSpPr>
          <p:nvPr>
            <p:ph type="ctrTitle"/>
          </p:nvPr>
        </p:nvSpPr>
        <p:spPr>
          <a:xfrm>
            <a:off x="685800" y="1143000"/>
            <a:ext cx="7772400" cy="1981200"/>
          </a:xfrm>
          <a:solidFill>
            <a:schemeClr val="bg1">
              <a:alpha val="58000"/>
            </a:schemeClr>
          </a:solidFill>
        </p:spPr>
        <p:txBody>
          <a:bodyPr>
            <a:normAutofit fontScale="90000"/>
          </a:bodyPr>
          <a:lstStyle/>
          <a:p>
            <a:r>
              <a:rPr lang="en-US" sz="6000" dirty="0"/>
              <a:t>Plaster Creek</a:t>
            </a:r>
            <a:br>
              <a:rPr lang="en-US" sz="6000" dirty="0"/>
            </a:br>
            <a:r>
              <a:rPr lang="en-US" sz="3600" dirty="0"/>
              <a:t>Profile of a human-dominated watershed (and what we’re doing to try to restore it)</a:t>
            </a:r>
            <a:endParaRPr lang="en-US" sz="6000" dirty="0"/>
          </a:p>
        </p:txBody>
      </p:sp>
      <p:sp>
        <p:nvSpPr>
          <p:cNvPr id="6" name="Title 1"/>
          <p:cNvSpPr txBox="1">
            <a:spLocks/>
          </p:cNvSpPr>
          <p:nvPr/>
        </p:nvSpPr>
        <p:spPr>
          <a:xfrm>
            <a:off x="838200" y="30480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6" name="TextBox 5"/>
          <p:cNvSpPr txBox="1"/>
          <p:nvPr/>
        </p:nvSpPr>
        <p:spPr>
          <a:xfrm>
            <a:off x="2209800" y="2819400"/>
            <a:ext cx="5051447" cy="707886"/>
          </a:xfrm>
          <a:prstGeom prst="rect">
            <a:avLst/>
          </a:prstGeom>
          <a:solidFill>
            <a:schemeClr val="bg1">
              <a:alpha val="69000"/>
            </a:schemeClr>
          </a:solidFill>
        </p:spPr>
        <p:txBody>
          <a:bodyPr wrap="none" rtlCol="0">
            <a:spAutoFit/>
          </a:bodyPr>
          <a:lstStyle/>
          <a:p>
            <a:r>
              <a:rPr lang="en-US" sz="4000" dirty="0"/>
              <a:t>Early watershed history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3124200" cy="1676400"/>
          </a:xfrm>
          <a:solidFill>
            <a:schemeClr val="bg1">
              <a:alpha val="70000"/>
            </a:schemeClr>
          </a:solidFill>
        </p:spPr>
        <p:txBody>
          <a:bodyPr/>
          <a:lstStyle/>
          <a:p>
            <a:r>
              <a:rPr lang="en-US" dirty="0"/>
              <a:t>Land cover ca. 1800</a:t>
            </a:r>
          </a:p>
        </p:txBody>
      </p:sp>
      <p:pic>
        <p:nvPicPr>
          <p:cNvPr id="1026" name="Picture 2"/>
          <p:cNvPicPr>
            <a:picLocks noChangeAspect="1" noChangeArrowheads="1"/>
          </p:cNvPicPr>
          <p:nvPr/>
        </p:nvPicPr>
        <p:blipFill>
          <a:blip r:embed="rId2" cstate="print"/>
          <a:srcRect/>
          <a:stretch>
            <a:fillRect/>
          </a:stretch>
        </p:blipFill>
        <p:spPr bwMode="auto">
          <a:xfrm>
            <a:off x="3886200" y="289560"/>
            <a:ext cx="4876800" cy="6339840"/>
          </a:xfrm>
          <a:prstGeom prst="rect">
            <a:avLst/>
          </a:prstGeom>
          <a:noFill/>
          <a:ln w="9525">
            <a:noFill/>
            <a:miter lim="800000"/>
            <a:headEnd/>
            <a:tailEnd/>
          </a:ln>
        </p:spPr>
      </p:pic>
      <p:grpSp>
        <p:nvGrpSpPr>
          <p:cNvPr id="3" name="Group 6"/>
          <p:cNvGrpSpPr/>
          <p:nvPr/>
        </p:nvGrpSpPr>
        <p:grpSpPr>
          <a:xfrm>
            <a:off x="304800" y="2209800"/>
            <a:ext cx="2995448" cy="1974273"/>
            <a:chOff x="1143000" y="2819400"/>
            <a:chExt cx="2171700" cy="1447800"/>
          </a:xfrm>
        </p:grpSpPr>
        <p:pic>
          <p:nvPicPr>
            <p:cNvPr id="1027" name="Picture 3"/>
            <p:cNvPicPr>
              <a:picLocks noChangeAspect="1" noChangeArrowheads="1"/>
            </p:cNvPicPr>
            <p:nvPr/>
          </p:nvPicPr>
          <p:blipFill>
            <a:blip r:embed="rId3" cstate="print"/>
            <a:srcRect/>
            <a:stretch>
              <a:fillRect/>
            </a:stretch>
          </p:blipFill>
          <p:spPr bwMode="auto">
            <a:xfrm>
              <a:off x="1143000" y="2819400"/>
              <a:ext cx="2171700" cy="1447800"/>
            </a:xfrm>
            <a:prstGeom prst="rect">
              <a:avLst/>
            </a:prstGeom>
            <a:noFill/>
            <a:ln w="9525">
              <a:noFill/>
              <a:miter lim="800000"/>
              <a:headEnd/>
              <a:tailEnd/>
            </a:ln>
          </p:spPr>
        </p:pic>
        <p:sp>
          <p:nvSpPr>
            <p:cNvPr id="6" name="Rectangle 5"/>
            <p:cNvSpPr/>
            <p:nvPr/>
          </p:nvSpPr>
          <p:spPr>
            <a:xfrm>
              <a:off x="2910840" y="3657600"/>
              <a:ext cx="381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19200" y="256858"/>
            <a:ext cx="6781800" cy="6601142"/>
          </a:xfrm>
          <a:prstGeom prst="rect">
            <a:avLst/>
          </a:prstGeom>
          <a:noFill/>
          <a:ln w="9525">
            <a:noFill/>
            <a:miter lim="800000"/>
            <a:headEnd/>
            <a:tailEnd/>
          </a:ln>
          <a:effectLst/>
        </p:spPr>
      </p:pic>
      <p:sp>
        <p:nvSpPr>
          <p:cNvPr id="6" name="TextBox 5"/>
          <p:cNvSpPr txBox="1"/>
          <p:nvPr/>
        </p:nvSpPr>
        <p:spPr>
          <a:xfrm>
            <a:off x="3810000" y="1018858"/>
            <a:ext cx="1252331" cy="369332"/>
          </a:xfrm>
          <a:prstGeom prst="rect">
            <a:avLst/>
          </a:prstGeom>
          <a:noFill/>
        </p:spPr>
        <p:txBody>
          <a:bodyPr wrap="none" rtlCol="0">
            <a:spAutoFit/>
          </a:bodyPr>
          <a:lstStyle/>
          <a:p>
            <a:r>
              <a:rPr lang="en-US" dirty="0"/>
              <a:t>Wealthy St.</a:t>
            </a:r>
          </a:p>
        </p:txBody>
      </p:sp>
      <p:sp>
        <p:nvSpPr>
          <p:cNvPr id="7" name="TextBox 6"/>
          <p:cNvSpPr txBox="1"/>
          <p:nvPr/>
        </p:nvSpPr>
        <p:spPr>
          <a:xfrm>
            <a:off x="3657600" y="2085658"/>
            <a:ext cx="838691" cy="369332"/>
          </a:xfrm>
          <a:prstGeom prst="rect">
            <a:avLst/>
          </a:prstGeom>
          <a:noFill/>
        </p:spPr>
        <p:txBody>
          <a:bodyPr wrap="none" rtlCol="0">
            <a:spAutoFit/>
          </a:bodyPr>
          <a:lstStyle/>
          <a:p>
            <a:r>
              <a:rPr lang="en-US" dirty="0"/>
              <a:t>Hall St.</a:t>
            </a:r>
          </a:p>
        </p:txBody>
      </p:sp>
      <p:sp>
        <p:nvSpPr>
          <p:cNvPr id="8" name="TextBox 7"/>
          <p:cNvSpPr txBox="1"/>
          <p:nvPr/>
        </p:nvSpPr>
        <p:spPr>
          <a:xfrm>
            <a:off x="4114800" y="3000058"/>
            <a:ext cx="1123384" cy="369332"/>
          </a:xfrm>
          <a:prstGeom prst="rect">
            <a:avLst/>
          </a:prstGeom>
          <a:noFill/>
        </p:spPr>
        <p:txBody>
          <a:bodyPr wrap="none" rtlCol="0">
            <a:spAutoFit/>
          </a:bodyPr>
          <a:lstStyle/>
          <a:p>
            <a:r>
              <a:rPr lang="en-US" dirty="0"/>
              <a:t>Burton St.</a:t>
            </a:r>
          </a:p>
        </p:txBody>
      </p:sp>
      <p:sp>
        <p:nvSpPr>
          <p:cNvPr id="9" name="TextBox 8"/>
          <p:cNvSpPr txBox="1"/>
          <p:nvPr/>
        </p:nvSpPr>
        <p:spPr>
          <a:xfrm rot="16200000">
            <a:off x="5407588" y="4374270"/>
            <a:ext cx="1441357" cy="369332"/>
          </a:xfrm>
          <a:prstGeom prst="rect">
            <a:avLst/>
          </a:prstGeom>
          <a:noFill/>
        </p:spPr>
        <p:txBody>
          <a:bodyPr wrap="none" rtlCol="0">
            <a:spAutoFit/>
          </a:bodyPr>
          <a:lstStyle/>
          <a:p>
            <a:r>
              <a:rPr lang="en-US" dirty="0"/>
              <a:t>Breton St. SE.</a:t>
            </a:r>
          </a:p>
        </p:txBody>
      </p:sp>
      <p:sp>
        <p:nvSpPr>
          <p:cNvPr id="10" name="TextBox 9"/>
          <p:cNvSpPr txBox="1"/>
          <p:nvPr/>
        </p:nvSpPr>
        <p:spPr>
          <a:xfrm rot="16200000">
            <a:off x="3629767" y="4221870"/>
            <a:ext cx="1339406" cy="369332"/>
          </a:xfrm>
          <a:prstGeom prst="rect">
            <a:avLst/>
          </a:prstGeom>
          <a:noFill/>
        </p:spPr>
        <p:txBody>
          <a:bodyPr wrap="none" rtlCol="0">
            <a:spAutoFit/>
          </a:bodyPr>
          <a:lstStyle/>
          <a:p>
            <a:r>
              <a:rPr lang="en-US" dirty="0"/>
              <a:t>Eastern Ave.</a:t>
            </a:r>
          </a:p>
        </p:txBody>
      </p:sp>
      <p:sp>
        <p:nvSpPr>
          <p:cNvPr id="11" name="TextBox 10"/>
          <p:cNvSpPr txBox="1"/>
          <p:nvPr/>
        </p:nvSpPr>
        <p:spPr>
          <a:xfrm rot="16200000">
            <a:off x="2466278" y="4247095"/>
            <a:ext cx="1380378" cy="369332"/>
          </a:xfrm>
          <a:prstGeom prst="rect">
            <a:avLst/>
          </a:prstGeom>
          <a:noFill/>
        </p:spPr>
        <p:txBody>
          <a:bodyPr wrap="none" rtlCol="0">
            <a:spAutoFit/>
          </a:bodyPr>
          <a:lstStyle/>
          <a:p>
            <a:r>
              <a:rPr lang="en-US" dirty="0"/>
              <a:t>Division Ave.</a:t>
            </a:r>
          </a:p>
        </p:txBody>
      </p:sp>
      <p:sp>
        <p:nvSpPr>
          <p:cNvPr id="12" name="TextBox 11"/>
          <p:cNvSpPr txBox="1"/>
          <p:nvPr/>
        </p:nvSpPr>
        <p:spPr>
          <a:xfrm>
            <a:off x="7772400" y="2895600"/>
            <a:ext cx="762000" cy="381000"/>
          </a:xfrm>
          <a:prstGeom prst="rect">
            <a:avLst/>
          </a:prstGeom>
          <a:solidFill>
            <a:srgbClr val="C00000"/>
          </a:solidFill>
        </p:spPr>
        <p:txBody>
          <a:bodyPr wrap="square" rtlCol="0">
            <a:spAutoFit/>
          </a:bodyPr>
          <a:lstStyle/>
          <a:p>
            <a:r>
              <a:rPr lang="en-US" dirty="0">
                <a:solidFill>
                  <a:srgbClr val="FFC000"/>
                </a:solidFill>
              </a:rPr>
              <a:t>Calvin</a:t>
            </a:r>
          </a:p>
        </p:txBody>
      </p:sp>
      <p:sp>
        <p:nvSpPr>
          <p:cNvPr id="13" name="TextBox 12"/>
          <p:cNvSpPr txBox="1"/>
          <p:nvPr/>
        </p:nvSpPr>
        <p:spPr>
          <a:xfrm>
            <a:off x="2819400" y="256858"/>
            <a:ext cx="1295400" cy="381000"/>
          </a:xfrm>
          <a:prstGeom prst="rect">
            <a:avLst/>
          </a:prstGeom>
          <a:solidFill>
            <a:srgbClr val="FFC000"/>
          </a:solidFill>
        </p:spPr>
        <p:txBody>
          <a:bodyPr wrap="square" rtlCol="0">
            <a:spAutoFit/>
          </a:bodyPr>
          <a:lstStyle/>
          <a:p>
            <a:r>
              <a:rPr lang="en-US" dirty="0"/>
              <a:t>Downtown</a:t>
            </a:r>
          </a:p>
        </p:txBody>
      </p:sp>
      <p:sp>
        <p:nvSpPr>
          <p:cNvPr id="14" name="TextBox 13"/>
          <p:cNvSpPr txBox="1"/>
          <p:nvPr/>
        </p:nvSpPr>
        <p:spPr>
          <a:xfrm>
            <a:off x="7086600" y="4066858"/>
            <a:ext cx="1169487" cy="369332"/>
          </a:xfrm>
          <a:prstGeom prst="rect">
            <a:avLst/>
          </a:prstGeom>
          <a:noFill/>
        </p:spPr>
        <p:txBody>
          <a:bodyPr wrap="none" rtlCol="0">
            <a:spAutoFit/>
          </a:bodyPr>
          <a:lstStyle/>
          <a:p>
            <a:r>
              <a:rPr lang="en-US" dirty="0"/>
              <a:t>28</a:t>
            </a:r>
            <a:r>
              <a:rPr lang="en-US" baseline="30000" dirty="0"/>
              <a:t>th</a:t>
            </a:r>
            <a:r>
              <a:rPr lang="en-US" dirty="0"/>
              <a:t> Street</a:t>
            </a:r>
          </a:p>
        </p:txBody>
      </p:sp>
      <p:sp>
        <p:nvSpPr>
          <p:cNvPr id="15" name="TextBox 14"/>
          <p:cNvSpPr txBox="1"/>
          <p:nvPr/>
        </p:nvSpPr>
        <p:spPr>
          <a:xfrm>
            <a:off x="4495800" y="4219258"/>
            <a:ext cx="914400" cy="369332"/>
          </a:xfrm>
          <a:prstGeom prst="rect">
            <a:avLst/>
          </a:prstGeom>
          <a:solidFill>
            <a:srgbClr val="C00000"/>
          </a:solidFill>
        </p:spPr>
        <p:txBody>
          <a:bodyPr wrap="square" rtlCol="0">
            <a:spAutoFit/>
          </a:bodyPr>
          <a:lstStyle/>
          <a:p>
            <a:r>
              <a:rPr lang="en-US" dirty="0">
                <a:solidFill>
                  <a:srgbClr val="FFC000"/>
                </a:solidFill>
              </a:rPr>
              <a:t>Meijer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20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animBg="1"/>
      <p:bldP spid="13" grpId="0" animBg="1"/>
      <p:bldP spid="14" grpId="0"/>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a:solidFill>
            <a:schemeClr val="bg1">
              <a:alpha val="70000"/>
            </a:schemeClr>
          </a:solidFill>
        </p:spPr>
        <p:txBody>
          <a:bodyPr>
            <a:normAutofit/>
          </a:bodyPr>
          <a:lstStyle/>
          <a:p>
            <a:r>
              <a:rPr lang="en-US" dirty="0"/>
              <a:t>Rare/charismatic species </a:t>
            </a:r>
          </a:p>
        </p:txBody>
      </p:sp>
      <p:sp>
        <p:nvSpPr>
          <p:cNvPr id="3" name="Content Placeholder 2"/>
          <p:cNvSpPr>
            <a:spLocks noGrp="1"/>
          </p:cNvSpPr>
          <p:nvPr>
            <p:ph idx="1"/>
          </p:nvPr>
        </p:nvSpPr>
        <p:spPr>
          <a:xfrm>
            <a:off x="381000" y="1447800"/>
            <a:ext cx="5486400" cy="5029200"/>
          </a:xfrm>
          <a:solidFill>
            <a:schemeClr val="bg1">
              <a:alpha val="70000"/>
            </a:schemeClr>
          </a:solidFill>
        </p:spPr>
        <p:txBody>
          <a:bodyPr/>
          <a:lstStyle/>
          <a:p>
            <a:r>
              <a:rPr lang="en-US" dirty="0"/>
              <a:t>Walleye (spawning, especially Bur oak/Silver creek)</a:t>
            </a:r>
          </a:p>
          <a:p>
            <a:r>
              <a:rPr lang="en-US" dirty="0"/>
              <a:t>Brook trout</a:t>
            </a:r>
          </a:p>
          <a:p>
            <a:r>
              <a:rPr lang="en-US" dirty="0"/>
              <a:t>Prairie smoke on sandy bluffs </a:t>
            </a:r>
          </a:p>
          <a:p>
            <a:r>
              <a:rPr lang="en-US" dirty="0"/>
              <a:t>Beak grass along creek</a:t>
            </a:r>
          </a:p>
          <a:p>
            <a:r>
              <a:rPr lang="en-US" dirty="0"/>
              <a:t>Orchids in streamside seeps</a:t>
            </a:r>
          </a:p>
          <a:p>
            <a:r>
              <a:rPr lang="en-US" dirty="0"/>
              <a:t>Virginia bluebells in riparian woods</a:t>
            </a: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9800" y="1371600"/>
            <a:ext cx="2819400" cy="1154935"/>
          </a:xfrm>
          <a:prstGeom prst="rect">
            <a:avLst/>
          </a:prstGeom>
          <a:noFill/>
          <a:ln w="9525">
            <a:noFill/>
            <a:miter lim="800000"/>
            <a:headEnd/>
            <a:tailEnd/>
          </a:ln>
        </p:spPr>
      </p:pic>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19800" y="2667000"/>
            <a:ext cx="2800350" cy="1244600"/>
          </a:xfrm>
          <a:prstGeom prst="rect">
            <a:avLst/>
          </a:prstGeom>
          <a:noFill/>
          <a:ln w="9525">
            <a:noFill/>
            <a:miter lim="800000"/>
            <a:headEnd/>
            <a:tailEnd/>
          </a:ln>
        </p:spPr>
      </p:pic>
      <p:pic>
        <p:nvPicPr>
          <p:cNvPr id="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48400" y="4114800"/>
            <a:ext cx="2438400" cy="1896534"/>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cstate="print"/>
          <a:srcRect/>
          <a:stretch>
            <a:fillRect/>
          </a:stretch>
        </p:blipFill>
        <p:spPr bwMode="auto">
          <a:xfrm>
            <a:off x="0" y="0"/>
            <a:ext cx="9392478" cy="6858000"/>
          </a:xfrm>
          <a:prstGeom prst="rect">
            <a:avLst/>
          </a:prstGeom>
          <a:noFill/>
          <a:ln w="9525">
            <a:noFill/>
            <a:miter lim="800000"/>
            <a:headEnd/>
            <a:tailEnd/>
          </a:ln>
        </p:spPr>
      </p:pic>
      <p:sp>
        <p:nvSpPr>
          <p:cNvPr id="5" name="TextBox 4"/>
          <p:cNvSpPr txBox="1"/>
          <p:nvPr/>
        </p:nvSpPr>
        <p:spPr>
          <a:xfrm>
            <a:off x="2286000" y="838200"/>
            <a:ext cx="3151119" cy="369332"/>
          </a:xfrm>
          <a:prstGeom prst="rect">
            <a:avLst/>
          </a:prstGeom>
          <a:noFill/>
        </p:spPr>
        <p:txBody>
          <a:bodyPr wrap="none" rtlCol="0">
            <a:spAutoFit/>
          </a:bodyPr>
          <a:lstStyle/>
          <a:p>
            <a:r>
              <a:rPr lang="en-US" b="1" dirty="0"/>
              <a:t>Downtown Grand Rapids, 1831</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4699" y="4724400"/>
            <a:ext cx="8999301" cy="1676400"/>
          </a:xfrm>
          <a:prstGeom prst="rect">
            <a:avLst/>
          </a:prstGeom>
          <a:noFill/>
          <a:ln w="9525">
            <a:noFill/>
            <a:miter lim="800000"/>
            <a:headEnd/>
            <a:tailEnd/>
          </a:ln>
        </p:spPr>
      </p:pic>
      <p:pic>
        <p:nvPicPr>
          <p:cNvPr id="1024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 y="990600"/>
            <a:ext cx="9067800" cy="2108217"/>
          </a:xfrm>
          <a:prstGeom prst="rect">
            <a:avLst/>
          </a:prstGeom>
          <a:noFill/>
          <a:ln w="9525">
            <a:noFill/>
            <a:miter lim="800000"/>
            <a:headEnd/>
            <a:tailEnd/>
          </a:ln>
        </p:spPr>
      </p:pic>
      <p:sp>
        <p:nvSpPr>
          <p:cNvPr id="4" name="TextBox 3"/>
          <p:cNvSpPr txBox="1"/>
          <p:nvPr/>
        </p:nvSpPr>
        <p:spPr>
          <a:xfrm>
            <a:off x="3200400" y="228600"/>
            <a:ext cx="2762488" cy="646331"/>
          </a:xfrm>
          <a:prstGeom prst="rect">
            <a:avLst/>
          </a:prstGeom>
          <a:noFill/>
        </p:spPr>
        <p:txBody>
          <a:bodyPr wrap="none" rtlCol="0">
            <a:spAutoFit/>
          </a:bodyPr>
          <a:lstStyle/>
          <a:p>
            <a:r>
              <a:rPr lang="en-US" b="1" dirty="0" err="1"/>
              <a:t>Kee</a:t>
            </a:r>
            <a:r>
              <a:rPr lang="en-US" b="1" dirty="0"/>
              <a:t>-no-shay, Plaster Creek </a:t>
            </a:r>
          </a:p>
          <a:p>
            <a:r>
              <a:rPr lang="en-US" dirty="0"/>
              <a:t>By Charles Belknap (1928)</a:t>
            </a:r>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24400" y="3124200"/>
            <a:ext cx="3684493" cy="150931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4572000"/>
            <a:ext cx="8534400" cy="2050547"/>
          </a:xfrm>
          <a:prstGeom prst="rect">
            <a:avLst/>
          </a:prstGeom>
          <a:noFill/>
          <a:ln w="9525">
            <a:noFill/>
            <a:miter lim="800000"/>
            <a:headEnd/>
            <a:tailEnd/>
          </a:ln>
        </p:spPr>
      </p:pic>
      <p:pic>
        <p:nvPicPr>
          <p:cNvPr id="921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2175236"/>
            <a:ext cx="8493821" cy="2320563"/>
          </a:xfrm>
          <a:prstGeom prst="rect">
            <a:avLst/>
          </a:prstGeom>
          <a:noFill/>
          <a:ln w="9525">
            <a:noFill/>
            <a:miter lim="800000"/>
            <a:headEnd/>
            <a:tailEnd/>
          </a:ln>
        </p:spPr>
      </p:pic>
      <p:grpSp>
        <p:nvGrpSpPr>
          <p:cNvPr id="8" name="Group 7"/>
          <p:cNvGrpSpPr/>
          <p:nvPr/>
        </p:nvGrpSpPr>
        <p:grpSpPr>
          <a:xfrm>
            <a:off x="228600" y="228600"/>
            <a:ext cx="8321809" cy="2057400"/>
            <a:chOff x="228599" y="0"/>
            <a:chExt cx="8321809" cy="2057400"/>
          </a:xfrm>
        </p:grpSpPr>
        <p:pic>
          <p:nvPicPr>
            <p:cNvPr id="922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599" y="0"/>
              <a:ext cx="8321809" cy="2057400"/>
            </a:xfrm>
            <a:prstGeom prst="rect">
              <a:avLst/>
            </a:prstGeom>
            <a:noFill/>
            <a:ln w="9525">
              <a:noFill/>
              <a:miter lim="800000"/>
              <a:headEnd/>
              <a:tailEnd/>
            </a:ln>
          </p:spPr>
        </p:pic>
        <p:sp>
          <p:nvSpPr>
            <p:cNvPr id="7" name="Rectangle 6"/>
            <p:cNvSpPr/>
            <p:nvPr/>
          </p:nvSpPr>
          <p:spPr>
            <a:xfrm>
              <a:off x="2209800" y="1676400"/>
              <a:ext cx="6248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1"/>
            <a:ext cx="8229600" cy="914399"/>
          </a:xfrm>
          <a:solidFill>
            <a:schemeClr val="bg1">
              <a:alpha val="70000"/>
            </a:schemeClr>
          </a:solidFill>
        </p:spPr>
        <p:txBody>
          <a:bodyPr>
            <a:normAutofit fontScale="77500" lnSpcReduction="20000"/>
          </a:bodyPr>
          <a:lstStyle/>
          <a:p>
            <a:pPr>
              <a:buNone/>
            </a:pPr>
            <a:r>
              <a:rPr lang="en-US" sz="2200" dirty="0"/>
              <a:t>	</a:t>
            </a:r>
            <a:r>
              <a:rPr lang="en-US" sz="3400" dirty="0"/>
              <a:t>1841: Daniel Ball and Warren Granger set up a plaster mill on the same site, selling 40 tons the first week:</a:t>
            </a:r>
          </a:p>
          <a:p>
            <a:endParaRPr lang="en-US" sz="2200" dirty="0"/>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6200000">
            <a:off x="4825634" y="1422766"/>
            <a:ext cx="3607532" cy="4419600"/>
          </a:xfrm>
          <a:prstGeom prst="rect">
            <a:avLst/>
          </a:prstGeom>
          <a:noFill/>
          <a:ln w="9525">
            <a:noFill/>
            <a:miter lim="800000"/>
            <a:headEnd/>
            <a:tailEnd/>
          </a:ln>
        </p:spPr>
      </p:pic>
      <p:sp>
        <p:nvSpPr>
          <p:cNvPr id="4" name="TextBox 3"/>
          <p:cNvSpPr txBox="1"/>
          <p:nvPr/>
        </p:nvSpPr>
        <p:spPr>
          <a:xfrm>
            <a:off x="304800" y="1447800"/>
            <a:ext cx="3962400" cy="4801314"/>
          </a:xfrm>
          <a:prstGeom prst="rect">
            <a:avLst/>
          </a:prstGeom>
          <a:solidFill>
            <a:schemeClr val="bg1">
              <a:alpha val="70000"/>
            </a:schemeClr>
          </a:solidFill>
        </p:spPr>
        <p:txBody>
          <a:bodyPr wrap="square" rtlCol="0">
            <a:spAutoFit/>
          </a:bodyPr>
          <a:lstStyle/>
          <a:p>
            <a:pPr algn="ctr"/>
            <a:r>
              <a:rPr lang="en-US" dirty="0"/>
              <a:t>Plaster! Plaster!</a:t>
            </a:r>
          </a:p>
          <a:p>
            <a:r>
              <a:rPr lang="en-US" dirty="0"/>
              <a:t>The subscribers have now completed their Plaster Mill on Plaster Creek, two miles south of this place which is now in operation. They respectfully inform the public that they have on hand at the mill  or at either of their stores at Ionia or this place a constant supply. As the quality of the Grand Rapids Plaster is not equaled by any in the United States, they hope to receive a share of patronage as the price is less than it can be obtained for at any place in Michigan. Wheat, Pork, and most kinds of produce received in payment. </a:t>
            </a:r>
          </a:p>
          <a:p>
            <a:endParaRPr lang="en-US" dirty="0"/>
          </a:p>
          <a:p>
            <a:r>
              <a:rPr lang="en-US" dirty="0"/>
              <a:t>Granger &amp; Ball, December 21, 1841.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122" name="Picture 2"/>
          <p:cNvPicPr>
            <a:picLocks noChangeAspect="1" noChangeArrowheads="1"/>
          </p:cNvPicPr>
          <p:nvPr/>
        </p:nvPicPr>
        <p:blipFill>
          <a:blip r:embed="rId2" cstate="print"/>
          <a:srcRect/>
          <a:stretch>
            <a:fillRect/>
          </a:stretch>
        </p:blipFill>
        <p:spPr bwMode="auto">
          <a:xfrm>
            <a:off x="0" y="0"/>
            <a:ext cx="10332720" cy="6858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5400" y="256858"/>
            <a:ext cx="6781800" cy="6601142"/>
          </a:xfrm>
          <a:prstGeom prst="rect">
            <a:avLst/>
          </a:prstGeom>
          <a:noFill/>
          <a:ln w="9525">
            <a:noFill/>
            <a:miter lim="800000"/>
            <a:headEnd/>
            <a:tailEnd/>
          </a:ln>
          <a:effectLst/>
        </p:spPr>
      </p:pic>
      <p:sp>
        <p:nvSpPr>
          <p:cNvPr id="2" name="Title 1"/>
          <p:cNvSpPr>
            <a:spLocks noGrp="1"/>
          </p:cNvSpPr>
          <p:nvPr>
            <p:ph type="title"/>
          </p:nvPr>
        </p:nvSpPr>
        <p:spPr>
          <a:xfrm>
            <a:off x="457200" y="0"/>
            <a:ext cx="8229600" cy="1143000"/>
          </a:xfrm>
          <a:solidFill>
            <a:schemeClr val="bg1">
              <a:alpha val="69000"/>
            </a:schemeClr>
          </a:solidFill>
        </p:spPr>
        <p:txBody>
          <a:bodyPr>
            <a:normAutofit fontScale="90000"/>
          </a:bodyPr>
          <a:lstStyle/>
          <a:p>
            <a:r>
              <a:rPr lang="en-US" dirty="0"/>
              <a:t>Bur Oak Creek (aka Silver Creek drain)</a:t>
            </a:r>
          </a:p>
        </p:txBody>
      </p:sp>
      <p:sp>
        <p:nvSpPr>
          <p:cNvPr id="3" name="Content Placeholder 2"/>
          <p:cNvSpPr>
            <a:spLocks noGrp="1"/>
          </p:cNvSpPr>
          <p:nvPr>
            <p:ph idx="1"/>
          </p:nvPr>
        </p:nvSpPr>
        <p:spPr/>
        <p:txBody>
          <a:bodyPr/>
          <a:lstStyle/>
          <a:p>
            <a:endParaRPr lang="en-US" dirty="0"/>
          </a:p>
        </p:txBody>
      </p:sp>
      <p:sp>
        <p:nvSpPr>
          <p:cNvPr id="5" name="Oval 4"/>
          <p:cNvSpPr/>
          <p:nvPr/>
        </p:nvSpPr>
        <p:spPr>
          <a:xfrm rot="20969393">
            <a:off x="1941735" y="2328464"/>
            <a:ext cx="55626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20969393">
            <a:off x="2307850" y="3000293"/>
            <a:ext cx="337299" cy="2705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a:solidFill>
            <a:schemeClr val="bg1">
              <a:alpha val="70000"/>
            </a:schemeClr>
          </a:solidFill>
        </p:spPr>
        <p:txBody>
          <a:bodyPr/>
          <a:lstStyle/>
          <a:p>
            <a:r>
              <a:rPr lang="en-US" dirty="0"/>
              <a:t>Outline</a:t>
            </a:r>
          </a:p>
        </p:txBody>
      </p:sp>
      <p:sp>
        <p:nvSpPr>
          <p:cNvPr id="3" name="Content Placeholder 2"/>
          <p:cNvSpPr>
            <a:spLocks noGrp="1"/>
          </p:cNvSpPr>
          <p:nvPr>
            <p:ph idx="1"/>
          </p:nvPr>
        </p:nvSpPr>
        <p:spPr>
          <a:xfrm>
            <a:off x="457200" y="1447800"/>
            <a:ext cx="8229600" cy="4525963"/>
          </a:xfrm>
          <a:solidFill>
            <a:schemeClr val="bg1">
              <a:alpha val="62000"/>
            </a:schemeClr>
          </a:solidFill>
        </p:spPr>
        <p:txBody>
          <a:bodyPr>
            <a:normAutofit/>
          </a:bodyPr>
          <a:lstStyle/>
          <a:p>
            <a:r>
              <a:rPr lang="en-US" dirty="0"/>
              <a:t>Watershed basics</a:t>
            </a:r>
          </a:p>
          <a:p>
            <a:r>
              <a:rPr lang="en-US" dirty="0"/>
              <a:t>Plaster Creek basics</a:t>
            </a:r>
          </a:p>
          <a:p>
            <a:r>
              <a:rPr lang="en-US" dirty="0"/>
              <a:t>Some history</a:t>
            </a:r>
          </a:p>
          <a:p>
            <a:r>
              <a:rPr lang="en-US" dirty="0"/>
              <a:t>Status of the watershed today</a:t>
            </a:r>
          </a:p>
          <a:p>
            <a:r>
              <a:rPr lang="en-US" dirty="0"/>
              <a:t>How do we restore the watershed?</a:t>
            </a:r>
          </a:p>
          <a:p>
            <a:r>
              <a:rPr lang="en-US" dirty="0"/>
              <a:t>Plaster Creek Stewards</a:t>
            </a:r>
          </a:p>
          <a:p>
            <a:r>
              <a:rPr lang="en-US" dirty="0"/>
              <a:t>Native Landscapes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a:solidFill>
            <a:schemeClr val="bg1">
              <a:alpha val="70000"/>
            </a:schemeClr>
          </a:solidFill>
        </p:spPr>
        <p:txBody>
          <a:bodyPr/>
          <a:lstStyle/>
          <a:p>
            <a:r>
              <a:rPr lang="en-US" dirty="0"/>
              <a:t>Silver Creek, 1930</a:t>
            </a:r>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1600200"/>
            <a:ext cx="8534400" cy="4629687"/>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1143000"/>
            <a:ext cx="8534400" cy="545698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a:solidFill>
            <a:schemeClr val="bg1">
              <a:alpha val="70000"/>
            </a:schemeClr>
          </a:solidFill>
        </p:spPr>
        <p:txBody>
          <a:bodyPr>
            <a:normAutofit fontScale="90000"/>
          </a:bodyPr>
          <a:lstStyle/>
          <a:p>
            <a:r>
              <a:rPr lang="en-US" dirty="0"/>
              <a:t>Silver Creek, 1995</a:t>
            </a:r>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1143000"/>
            <a:ext cx="8153400" cy="5354801"/>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990600"/>
            <a:ext cx="9144000" cy="6096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srcRect/>
          <a:stretch>
            <a:fillRect/>
          </a:stretch>
        </p:blipFill>
        <p:spPr bwMode="auto">
          <a:xfrm>
            <a:off x="914400" y="609600"/>
            <a:ext cx="7239000" cy="5592838"/>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372600" cy="6903924"/>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p:spPr>
      </p:pic>
      <p:sp>
        <p:nvSpPr>
          <p:cNvPr id="2" name="Title 1"/>
          <p:cNvSpPr>
            <a:spLocks noGrp="1"/>
          </p:cNvSpPr>
          <p:nvPr>
            <p:ph type="title"/>
          </p:nvPr>
        </p:nvSpPr>
        <p:spPr>
          <a:xfrm>
            <a:off x="381000" y="2209800"/>
            <a:ext cx="8229600" cy="1143000"/>
          </a:xfrm>
          <a:solidFill>
            <a:schemeClr val="bg1">
              <a:alpha val="72000"/>
            </a:schemeClr>
          </a:solidFill>
        </p:spPr>
        <p:txBody>
          <a:bodyPr/>
          <a:lstStyle/>
          <a:p>
            <a:r>
              <a:rPr lang="en-US" dirty="0"/>
              <a:t>Status of the watershed today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8229600" cy="1143000"/>
          </a:xfrm>
        </p:spPr>
        <p:txBody>
          <a:bodyPr/>
          <a:lstStyle/>
          <a:p>
            <a:endParaRPr lang="en-US"/>
          </a:p>
        </p:txBody>
      </p:sp>
      <p:sp>
        <p:nvSpPr>
          <p:cNvPr id="3" name="Content Placeholder 2"/>
          <p:cNvSpPr>
            <a:spLocks noGrp="1"/>
          </p:cNvSpPr>
          <p:nvPr>
            <p:ph idx="1"/>
          </p:nvPr>
        </p:nvSpPr>
        <p:spPr>
          <a:xfrm>
            <a:off x="-1143000" y="1600200"/>
            <a:ext cx="8229600" cy="4525963"/>
          </a:xfrm>
        </p:spPr>
        <p:txBody>
          <a:bodyPr/>
          <a:lstStyle/>
          <a:p>
            <a:endParaRPr lang="en-US" dirty="0"/>
          </a:p>
        </p:txBody>
      </p:sp>
      <p:pic>
        <p:nvPicPr>
          <p:cNvPr id="4" name="Picture 2"/>
          <p:cNvPicPr>
            <a:picLocks noChangeAspect="1" noChangeArrowheads="1"/>
          </p:cNvPicPr>
          <p:nvPr/>
        </p:nvPicPr>
        <p:blipFill>
          <a:blip r:embed="rId3" cstate="print"/>
          <a:srcRect/>
          <a:stretch>
            <a:fillRect/>
          </a:stretch>
        </p:blipFill>
        <p:spPr bwMode="auto">
          <a:xfrm>
            <a:off x="2971800" y="228600"/>
            <a:ext cx="4747846" cy="6172200"/>
          </a:xfrm>
          <a:prstGeom prst="rect">
            <a:avLst/>
          </a:prstGeom>
          <a:noFill/>
          <a:ln w="9525">
            <a:noFill/>
            <a:miter lim="800000"/>
            <a:headEnd/>
            <a:tailEnd/>
          </a:ln>
        </p:spPr>
      </p:pic>
      <p:grpSp>
        <p:nvGrpSpPr>
          <p:cNvPr id="5" name="Group 6"/>
          <p:cNvGrpSpPr/>
          <p:nvPr/>
        </p:nvGrpSpPr>
        <p:grpSpPr>
          <a:xfrm>
            <a:off x="1524000" y="3581400"/>
            <a:ext cx="3048000" cy="2133600"/>
            <a:chOff x="1143000" y="2819400"/>
            <a:chExt cx="2171700" cy="1447800"/>
          </a:xfrm>
        </p:grpSpPr>
        <p:pic>
          <p:nvPicPr>
            <p:cNvPr id="6" name="Picture 3"/>
            <p:cNvPicPr>
              <a:picLocks noChangeAspect="1" noChangeArrowheads="1"/>
            </p:cNvPicPr>
            <p:nvPr/>
          </p:nvPicPr>
          <p:blipFill>
            <a:blip r:embed="rId4" cstate="print"/>
            <a:srcRect/>
            <a:stretch>
              <a:fillRect/>
            </a:stretch>
          </p:blipFill>
          <p:spPr bwMode="auto">
            <a:xfrm>
              <a:off x="1143000" y="2819400"/>
              <a:ext cx="2171700" cy="1447800"/>
            </a:xfrm>
            <a:prstGeom prst="rect">
              <a:avLst/>
            </a:prstGeom>
            <a:noFill/>
            <a:ln w="9525">
              <a:noFill/>
              <a:miter lim="800000"/>
              <a:headEnd/>
              <a:tailEnd/>
            </a:ln>
          </p:spPr>
        </p:pic>
        <p:sp>
          <p:nvSpPr>
            <p:cNvPr id="7" name="Rectangle 6"/>
            <p:cNvSpPr/>
            <p:nvPr/>
          </p:nvSpPr>
          <p:spPr>
            <a:xfrm>
              <a:off x="2910840" y="3657600"/>
              <a:ext cx="381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0" y="0"/>
            <a:ext cx="8001000" cy="662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5" cstate="print"/>
          <a:srcRect/>
          <a:stretch>
            <a:fillRect/>
          </a:stretch>
        </p:blipFill>
        <p:spPr bwMode="auto">
          <a:xfrm>
            <a:off x="1524000" y="381000"/>
            <a:ext cx="5791200" cy="5867400"/>
          </a:xfrm>
          <a:prstGeom prst="rect">
            <a:avLst/>
          </a:prstGeom>
          <a:noFill/>
          <a:ln w="9525">
            <a:noFill/>
            <a:miter lim="800000"/>
            <a:headEnd/>
            <a:tailEnd/>
          </a:ln>
        </p:spPr>
      </p:pic>
      <p:sp>
        <p:nvSpPr>
          <p:cNvPr id="9" name="TextBox 8"/>
          <p:cNvSpPr txBox="1"/>
          <p:nvPr/>
        </p:nvSpPr>
        <p:spPr>
          <a:xfrm>
            <a:off x="4876800" y="4572000"/>
            <a:ext cx="2667000" cy="369332"/>
          </a:xfrm>
          <a:prstGeom prst="rect">
            <a:avLst/>
          </a:prstGeom>
          <a:noFill/>
        </p:spPr>
        <p:txBody>
          <a:bodyPr wrap="square" rtlCol="0">
            <a:spAutoFit/>
          </a:bodyPr>
          <a:lstStyle/>
          <a:p>
            <a:r>
              <a:rPr lang="en-US" dirty="0"/>
              <a:t>Addition of M-6 (!) </a:t>
            </a:r>
          </a:p>
        </p:txBody>
      </p:sp>
      <p:cxnSp>
        <p:nvCxnSpPr>
          <p:cNvPr id="10" name="Straight Connector 9"/>
          <p:cNvCxnSpPr/>
          <p:nvPr/>
        </p:nvCxnSpPr>
        <p:spPr>
          <a:xfrm rot="10800000" flipV="1">
            <a:off x="5257800" y="4419600"/>
            <a:ext cx="1676400" cy="76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alpha val="70000"/>
            </a:schemeClr>
          </a:solidFill>
        </p:spPr>
        <p:txBody>
          <a:bodyPr/>
          <a:lstStyle/>
          <a:p>
            <a:r>
              <a:rPr lang="en-US" dirty="0"/>
              <a:t>Rare/charismatic species</a:t>
            </a:r>
          </a:p>
        </p:txBody>
      </p:sp>
      <p:sp>
        <p:nvSpPr>
          <p:cNvPr id="3" name="Content Placeholder 2"/>
          <p:cNvSpPr>
            <a:spLocks noGrp="1"/>
          </p:cNvSpPr>
          <p:nvPr>
            <p:ph idx="1"/>
          </p:nvPr>
        </p:nvSpPr>
        <p:spPr>
          <a:xfrm>
            <a:off x="457200" y="1371600"/>
            <a:ext cx="5410200" cy="4953000"/>
          </a:xfrm>
          <a:solidFill>
            <a:schemeClr val="bg1">
              <a:alpha val="70000"/>
            </a:schemeClr>
          </a:solidFill>
        </p:spPr>
        <p:txBody>
          <a:bodyPr>
            <a:normAutofit lnSpcReduction="10000"/>
          </a:bodyPr>
          <a:lstStyle/>
          <a:p>
            <a:r>
              <a:rPr lang="en-US" dirty="0"/>
              <a:t>Walleye (spawning, especially Bur oak/Silver creek)</a:t>
            </a:r>
          </a:p>
          <a:p>
            <a:r>
              <a:rPr lang="en-US" dirty="0"/>
              <a:t>Brook trout</a:t>
            </a:r>
          </a:p>
          <a:p>
            <a:r>
              <a:rPr lang="en-US" dirty="0"/>
              <a:t>Prairie smoke on sandy bluffs </a:t>
            </a:r>
          </a:p>
          <a:p>
            <a:r>
              <a:rPr lang="en-US" dirty="0"/>
              <a:t>Beak grass along creek</a:t>
            </a:r>
          </a:p>
          <a:p>
            <a:r>
              <a:rPr lang="en-US" dirty="0"/>
              <a:t>Orchids in streamside seeps</a:t>
            </a:r>
          </a:p>
          <a:p>
            <a:r>
              <a:rPr lang="en-US" dirty="0"/>
              <a:t>Virginia bluebells in riparian woods</a:t>
            </a:r>
          </a:p>
        </p:txBody>
      </p:sp>
      <p:cxnSp>
        <p:nvCxnSpPr>
          <p:cNvPr id="5" name="Straight Connector 4"/>
          <p:cNvCxnSpPr/>
          <p:nvPr/>
        </p:nvCxnSpPr>
        <p:spPr>
          <a:xfrm>
            <a:off x="1600200" y="1524000"/>
            <a:ext cx="2819400" cy="914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676400" y="1524000"/>
            <a:ext cx="2667000" cy="10668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62000" y="2971800"/>
            <a:ext cx="2362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62000" y="3581400"/>
            <a:ext cx="5029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09600" y="4724400"/>
            <a:ext cx="5029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9800" y="1371600"/>
            <a:ext cx="2819400" cy="1154935"/>
          </a:xfrm>
          <a:prstGeom prst="rect">
            <a:avLst/>
          </a:prstGeom>
          <a:noFill/>
          <a:ln w="9525">
            <a:noFill/>
            <a:miter lim="800000"/>
            <a:headEnd/>
            <a:tailEnd/>
          </a:ln>
        </p:spPr>
      </p:pic>
      <p:pic>
        <p:nvPicPr>
          <p:cNvPr id="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19800" y="2667000"/>
            <a:ext cx="2800350" cy="1244600"/>
          </a:xfrm>
          <a:prstGeom prst="rect">
            <a:avLst/>
          </a:prstGeom>
          <a:noFill/>
          <a:ln w="9525">
            <a:noFill/>
            <a:miter lim="800000"/>
            <a:headEnd/>
            <a:tailEnd/>
          </a:ln>
        </p:spPr>
      </p:pic>
      <p:pic>
        <p:nvPicPr>
          <p:cNvPr id="11"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48400" y="4114800"/>
            <a:ext cx="2438400" cy="1896534"/>
          </a:xfrm>
          <a:prstGeom prst="rect">
            <a:avLst/>
          </a:prstGeom>
          <a:noFill/>
          <a:ln w="9525">
            <a:noFill/>
            <a:miter lim="800000"/>
            <a:headEnd/>
            <a:tailEnd/>
          </a:ln>
        </p:spPr>
      </p:pic>
      <p:sp>
        <p:nvSpPr>
          <p:cNvPr id="13" name="TextBox 12"/>
          <p:cNvSpPr txBox="1"/>
          <p:nvPr/>
        </p:nvSpPr>
        <p:spPr>
          <a:xfrm>
            <a:off x="4572000" y="3962400"/>
            <a:ext cx="2192908" cy="369332"/>
          </a:xfrm>
          <a:prstGeom prst="rect">
            <a:avLst/>
          </a:prstGeom>
          <a:noFill/>
        </p:spPr>
        <p:txBody>
          <a:bodyPr wrap="none" rtlCol="0">
            <a:spAutoFit/>
          </a:bodyPr>
          <a:lstStyle/>
          <a:p>
            <a:r>
              <a:rPr lang="en-US" b="1" dirty="0">
                <a:solidFill>
                  <a:srgbClr val="FF0000"/>
                </a:solidFill>
              </a:rPr>
              <a:t>State special concern</a:t>
            </a:r>
          </a:p>
        </p:txBody>
      </p:sp>
      <p:sp>
        <p:nvSpPr>
          <p:cNvPr id="14" name="TextBox 13"/>
          <p:cNvSpPr txBox="1"/>
          <p:nvPr/>
        </p:nvSpPr>
        <p:spPr>
          <a:xfrm>
            <a:off x="2133600" y="5334000"/>
            <a:ext cx="1868397" cy="369332"/>
          </a:xfrm>
          <a:prstGeom prst="rect">
            <a:avLst/>
          </a:prstGeom>
          <a:noFill/>
        </p:spPr>
        <p:txBody>
          <a:bodyPr wrap="none" rtlCol="0">
            <a:spAutoFit/>
          </a:bodyPr>
          <a:lstStyle/>
          <a:p>
            <a:r>
              <a:rPr lang="en-US" b="1" dirty="0">
                <a:solidFill>
                  <a:srgbClr val="FF0000"/>
                </a:solidFill>
              </a:rPr>
              <a:t>State endangered</a:t>
            </a:r>
          </a:p>
        </p:txBody>
      </p:sp>
      <p:sp>
        <p:nvSpPr>
          <p:cNvPr id="16" name="TextBox 15"/>
          <p:cNvSpPr txBox="1"/>
          <p:nvPr/>
        </p:nvSpPr>
        <p:spPr>
          <a:xfrm>
            <a:off x="3886200" y="3124200"/>
            <a:ext cx="1817164" cy="369332"/>
          </a:xfrm>
          <a:prstGeom prst="rect">
            <a:avLst/>
          </a:prstGeom>
          <a:noFill/>
        </p:spPr>
        <p:txBody>
          <a:bodyPr wrap="none" rtlCol="0">
            <a:spAutoFit/>
          </a:bodyPr>
          <a:lstStyle/>
          <a:p>
            <a:r>
              <a:rPr lang="en-US" b="1" dirty="0">
                <a:solidFill>
                  <a:srgbClr val="FF0000"/>
                </a:solidFill>
              </a:rPr>
              <a:t>Last seen in 1897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44562"/>
          </a:xfrm>
          <a:solidFill>
            <a:schemeClr val="bg1">
              <a:alpha val="70000"/>
            </a:schemeClr>
          </a:solidFill>
        </p:spPr>
        <p:txBody>
          <a:bodyPr/>
          <a:lstStyle/>
          <a:p>
            <a:r>
              <a:rPr lang="en-US" dirty="0"/>
              <a:t>“Designated uses” of Plaster Creek</a:t>
            </a:r>
          </a:p>
        </p:txBody>
      </p:sp>
      <p:graphicFrame>
        <p:nvGraphicFramePr>
          <p:cNvPr id="5" name="Content Placeholder 4"/>
          <p:cNvGraphicFramePr>
            <a:graphicFrameLocks noGrp="1"/>
          </p:cNvGraphicFramePr>
          <p:nvPr>
            <p:ph idx="1"/>
          </p:nvPr>
        </p:nvGraphicFramePr>
        <p:xfrm>
          <a:off x="457200" y="1752600"/>
          <a:ext cx="8229600" cy="219456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289560">
                <a:tc>
                  <a:txBody>
                    <a:bodyPr/>
                    <a:lstStyle/>
                    <a:p>
                      <a:r>
                        <a:rPr lang="en-US" dirty="0"/>
                        <a:t>Use</a:t>
                      </a:r>
                    </a:p>
                  </a:txBody>
                  <a:tcPr/>
                </a:tc>
                <a:tc>
                  <a:txBody>
                    <a:bodyPr/>
                    <a:lstStyle/>
                    <a:p>
                      <a:r>
                        <a:rPr lang="en-US" dirty="0"/>
                        <a:t>Status</a:t>
                      </a:r>
                    </a:p>
                  </a:txBody>
                  <a:tcPr/>
                </a:tc>
                <a:extLst>
                  <a:ext uri="{0D108BD9-81ED-4DB2-BD59-A6C34878D82A}">
                    <a16:rowId xmlns:a16="http://schemas.microsoft.com/office/drawing/2014/main" val="10000"/>
                  </a:ext>
                </a:extLst>
              </a:tr>
              <a:tr h="314325">
                <a:tc>
                  <a:txBody>
                    <a:bodyPr/>
                    <a:lstStyle/>
                    <a:p>
                      <a:r>
                        <a:rPr lang="en-US"/>
                        <a:t>Indigenous</a:t>
                      </a:r>
                      <a:r>
                        <a:rPr lang="en-US" baseline="0"/>
                        <a:t> aquatic life/wildlife habitat</a:t>
                      </a:r>
                      <a:endParaRPr lang="en-US" dirty="0"/>
                    </a:p>
                  </a:txBody>
                  <a:tcPr/>
                </a:tc>
                <a:tc>
                  <a:txBody>
                    <a:bodyPr/>
                    <a:lstStyle/>
                    <a:p>
                      <a:r>
                        <a:rPr lang="en-US" dirty="0"/>
                        <a:t>Impaired</a:t>
                      </a:r>
                    </a:p>
                  </a:txBody>
                  <a:tcPr/>
                </a:tc>
                <a:extLst>
                  <a:ext uri="{0D108BD9-81ED-4DB2-BD59-A6C34878D82A}">
                    <a16:rowId xmlns:a16="http://schemas.microsoft.com/office/drawing/2014/main" val="10001"/>
                  </a:ext>
                </a:extLst>
              </a:tr>
              <a:tr h="314325">
                <a:tc>
                  <a:txBody>
                    <a:bodyPr/>
                    <a:lstStyle/>
                    <a:p>
                      <a:r>
                        <a:rPr lang="en-US" dirty="0"/>
                        <a:t>Warm water fishery</a:t>
                      </a:r>
                    </a:p>
                  </a:txBody>
                  <a:tcPr/>
                </a:tc>
                <a:tc>
                  <a:txBody>
                    <a:bodyPr/>
                    <a:lstStyle/>
                    <a:p>
                      <a:r>
                        <a:rPr lang="en-US" dirty="0"/>
                        <a:t>Impaired</a:t>
                      </a:r>
                    </a:p>
                  </a:txBody>
                  <a:tcPr/>
                </a:tc>
                <a:extLst>
                  <a:ext uri="{0D108BD9-81ED-4DB2-BD59-A6C34878D82A}">
                    <a16:rowId xmlns:a16="http://schemas.microsoft.com/office/drawing/2014/main" val="10002"/>
                  </a:ext>
                </a:extLst>
              </a:tr>
              <a:tr h="314325">
                <a:tc>
                  <a:txBody>
                    <a:bodyPr/>
                    <a:lstStyle/>
                    <a:p>
                      <a:r>
                        <a:rPr lang="en-US" dirty="0"/>
                        <a:t>Partial body contact recreation </a:t>
                      </a:r>
                    </a:p>
                  </a:txBody>
                  <a:tcPr/>
                </a:tc>
                <a:tc>
                  <a:txBody>
                    <a:bodyPr/>
                    <a:lstStyle/>
                    <a:p>
                      <a:r>
                        <a:rPr lang="en-US" dirty="0"/>
                        <a:t>Threatened</a:t>
                      </a:r>
                    </a:p>
                  </a:txBody>
                  <a:tcPr/>
                </a:tc>
                <a:extLst>
                  <a:ext uri="{0D108BD9-81ED-4DB2-BD59-A6C34878D82A}">
                    <a16:rowId xmlns:a16="http://schemas.microsoft.com/office/drawing/2014/main" val="10003"/>
                  </a:ext>
                </a:extLst>
              </a:tr>
              <a:tr h="314325">
                <a:tc>
                  <a:txBody>
                    <a:bodyPr/>
                    <a:lstStyle/>
                    <a:p>
                      <a:r>
                        <a:rPr lang="en-US" dirty="0"/>
                        <a:t>Total body contact recreation</a:t>
                      </a:r>
                    </a:p>
                  </a:txBody>
                  <a:tcPr/>
                </a:tc>
                <a:tc>
                  <a:txBody>
                    <a:bodyPr/>
                    <a:lstStyle/>
                    <a:p>
                      <a:r>
                        <a:rPr lang="en-US" dirty="0"/>
                        <a:t>Impaired</a:t>
                      </a:r>
                    </a:p>
                  </a:txBody>
                  <a:tcPr/>
                </a:tc>
                <a:extLst>
                  <a:ext uri="{0D108BD9-81ED-4DB2-BD59-A6C34878D82A}">
                    <a16:rowId xmlns:a16="http://schemas.microsoft.com/office/drawing/2014/main" val="10004"/>
                  </a:ext>
                </a:extLst>
              </a:tr>
              <a:tr h="314325">
                <a:tc>
                  <a:txBody>
                    <a:bodyPr/>
                    <a:lstStyle/>
                    <a:p>
                      <a:r>
                        <a:rPr lang="en-US" dirty="0"/>
                        <a:t>Agriculture (irrigation)</a:t>
                      </a:r>
                    </a:p>
                  </a:txBody>
                  <a:tcPr/>
                </a:tc>
                <a:tc>
                  <a:txBody>
                    <a:bodyPr/>
                    <a:lstStyle/>
                    <a:p>
                      <a:r>
                        <a:rPr lang="en-US" dirty="0"/>
                        <a:t>met</a:t>
                      </a:r>
                    </a:p>
                  </a:txBody>
                  <a:tcPr/>
                </a:tc>
                <a:extLst>
                  <a:ext uri="{0D108BD9-81ED-4DB2-BD59-A6C34878D82A}">
                    <a16:rowId xmlns:a16="http://schemas.microsoft.com/office/drawing/2014/main" val="10005"/>
                  </a:ext>
                </a:extLst>
              </a:tr>
            </a:tbl>
          </a:graphicData>
        </a:graphic>
      </p:graphicFrame>
      <p:sp>
        <p:nvSpPr>
          <p:cNvPr id="6" name="TextBox 5"/>
          <p:cNvSpPr txBox="1"/>
          <p:nvPr/>
        </p:nvSpPr>
        <p:spPr>
          <a:xfrm>
            <a:off x="533400" y="4267200"/>
            <a:ext cx="8153400" cy="646331"/>
          </a:xfrm>
          <a:prstGeom prst="rect">
            <a:avLst/>
          </a:prstGeom>
          <a:noFill/>
        </p:spPr>
        <p:txBody>
          <a:bodyPr wrap="square" rtlCol="0">
            <a:spAutoFit/>
          </a:bodyPr>
          <a:lstStyle/>
          <a:p>
            <a:r>
              <a:rPr lang="en-US" dirty="0"/>
              <a:t>Source: Plaster Creek Watershed Management Plan. </a:t>
            </a:r>
            <a:r>
              <a:rPr lang="en-US" dirty="0" err="1"/>
              <a:t>Fishbeck</a:t>
            </a:r>
            <a:r>
              <a:rPr lang="en-US" dirty="0"/>
              <a:t>, Thompson, Carr, &amp; Huber, Inc. 2008</a:t>
            </a:r>
          </a:p>
        </p:txBody>
      </p:sp>
      <p:sp>
        <p:nvSpPr>
          <p:cNvPr id="7" name="Title 1"/>
          <p:cNvSpPr txBox="1">
            <a:spLocks/>
          </p:cNvSpPr>
          <p:nvPr/>
        </p:nvSpPr>
        <p:spPr>
          <a:xfrm>
            <a:off x="0" y="5181600"/>
            <a:ext cx="9144000" cy="944562"/>
          </a:xfrm>
          <a:prstGeom prst="rect">
            <a:avLst/>
          </a:prstGeom>
          <a:solidFill>
            <a:schemeClr val="bg1">
              <a:alpha val="70000"/>
            </a:schemeClr>
          </a:solidFill>
        </p:spPr>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a:latin typeface="+mj-lt"/>
                <a:ea typeface="+mj-ea"/>
                <a:cs typeface="+mj-cs"/>
              </a:rPr>
              <a:t>An environmental issue </a:t>
            </a:r>
            <a:r>
              <a:rPr lang="en-US" sz="4400" i="1" dirty="0">
                <a:latin typeface="+mj-lt"/>
                <a:ea typeface="+mj-ea"/>
                <a:cs typeface="+mj-cs"/>
              </a:rPr>
              <a:t>and </a:t>
            </a:r>
            <a:r>
              <a:rPr lang="en-US" sz="4400" dirty="0">
                <a:latin typeface="+mj-lt"/>
                <a:ea typeface="+mj-ea"/>
                <a:cs typeface="+mj-cs"/>
              </a:rPr>
              <a:t>a social justice issue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a:solidFill>
            <a:schemeClr val="bg1">
              <a:alpha val="70000"/>
            </a:schemeClr>
          </a:solidFill>
        </p:spPr>
        <p:txBody>
          <a:bodyPr/>
          <a:lstStyle/>
          <a:p>
            <a:r>
              <a:rPr lang="en-US" dirty="0"/>
              <a:t>What causes these impairments?</a:t>
            </a:r>
          </a:p>
        </p:txBody>
      </p:sp>
      <p:sp>
        <p:nvSpPr>
          <p:cNvPr id="3" name="Content Placeholder 2"/>
          <p:cNvSpPr>
            <a:spLocks noGrp="1"/>
          </p:cNvSpPr>
          <p:nvPr>
            <p:ph idx="1"/>
          </p:nvPr>
        </p:nvSpPr>
        <p:spPr>
          <a:xfrm>
            <a:off x="2590800" y="2209800"/>
            <a:ext cx="4419600" cy="3200400"/>
          </a:xfrm>
          <a:solidFill>
            <a:schemeClr val="bg1">
              <a:alpha val="70000"/>
            </a:schemeClr>
          </a:solidFill>
        </p:spPr>
        <p:txBody>
          <a:bodyPr/>
          <a:lstStyle/>
          <a:p>
            <a:r>
              <a:rPr lang="en-US" i="1" dirty="0"/>
              <a:t>E. coli </a:t>
            </a:r>
            <a:r>
              <a:rPr lang="en-US" dirty="0"/>
              <a:t>contamination</a:t>
            </a:r>
          </a:p>
          <a:p>
            <a:r>
              <a:rPr lang="en-US" dirty="0"/>
              <a:t>Nutrient pollution</a:t>
            </a:r>
          </a:p>
          <a:p>
            <a:r>
              <a:rPr lang="en-US" dirty="0"/>
              <a:t>Thermal pollution</a:t>
            </a:r>
          </a:p>
          <a:p>
            <a:r>
              <a:rPr lang="en-US" dirty="0"/>
              <a:t>Toxic substances</a:t>
            </a:r>
          </a:p>
          <a:p>
            <a:r>
              <a:rPr lang="en-US" b="1" dirty="0"/>
              <a:t>Sediment</a:t>
            </a:r>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a:solidFill>
            <a:schemeClr val="bg1">
              <a:alpha val="70000"/>
            </a:schemeClr>
          </a:solidFill>
        </p:spPr>
        <p:txBody>
          <a:bodyPr>
            <a:normAutofit fontScale="90000"/>
          </a:bodyPr>
          <a:lstStyle/>
          <a:p>
            <a:r>
              <a:rPr lang="en-US" i="1" dirty="0"/>
              <a:t>E. coli</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cstate="print"/>
          <a:srcRect/>
          <a:stretch>
            <a:fillRect/>
          </a:stretch>
        </p:blipFill>
        <p:spPr bwMode="auto">
          <a:xfrm>
            <a:off x="0" y="990599"/>
            <a:ext cx="9144000" cy="5912069"/>
          </a:xfrm>
          <a:prstGeom prst="rect">
            <a:avLst/>
          </a:prstGeom>
          <a:noFill/>
          <a:ln w="9525">
            <a:noFill/>
            <a:miter lim="800000"/>
            <a:headEnd/>
            <a:tailEnd/>
          </a:ln>
        </p:spPr>
      </p:pic>
      <p:sp>
        <p:nvSpPr>
          <p:cNvPr id="5" name="Oval 4"/>
          <p:cNvSpPr/>
          <p:nvPr/>
        </p:nvSpPr>
        <p:spPr>
          <a:xfrm>
            <a:off x="7391400" y="1981200"/>
            <a:ext cx="685800" cy="6096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09600" y="1143000"/>
            <a:ext cx="5562600" cy="5324535"/>
          </a:xfrm>
          <a:prstGeom prst="rect">
            <a:avLst/>
          </a:prstGeom>
          <a:solidFill>
            <a:schemeClr val="bg1">
              <a:alpha val="56000"/>
            </a:schemeClr>
          </a:solidFill>
        </p:spPr>
        <p:txBody>
          <a:bodyPr wrap="square" rtlCol="0">
            <a:spAutoFit/>
          </a:bodyPr>
          <a:lstStyle/>
          <a:p>
            <a:pPr>
              <a:buFont typeface="Arial" pitchFamily="34" charset="0"/>
              <a:buChar char="•"/>
            </a:pPr>
            <a:r>
              <a:rPr lang="en-US" sz="2400" b="1" dirty="0"/>
              <a:t>Sources </a:t>
            </a:r>
          </a:p>
          <a:p>
            <a:pPr lvl="1">
              <a:buFont typeface="Arial" pitchFamily="34" charset="0"/>
              <a:buChar char="•"/>
            </a:pPr>
            <a:r>
              <a:rPr lang="en-US" sz="2200" dirty="0"/>
              <a:t>Cattle access to the creek</a:t>
            </a:r>
          </a:p>
          <a:p>
            <a:pPr lvl="1">
              <a:buFont typeface="Arial" pitchFamily="34" charset="0"/>
              <a:buChar char="•"/>
            </a:pPr>
            <a:r>
              <a:rPr lang="en-US" sz="2200" b="1" dirty="0"/>
              <a:t>Runoff </a:t>
            </a:r>
            <a:r>
              <a:rPr lang="en-US" sz="2200" dirty="0"/>
              <a:t>from animal agriculture/feedlots</a:t>
            </a:r>
          </a:p>
          <a:p>
            <a:pPr lvl="1">
              <a:buFont typeface="Arial" pitchFamily="34" charset="0"/>
              <a:buChar char="•"/>
            </a:pPr>
            <a:r>
              <a:rPr lang="en-US" sz="2200" dirty="0"/>
              <a:t>Pet waste</a:t>
            </a:r>
          </a:p>
          <a:p>
            <a:pPr lvl="1">
              <a:buFont typeface="Arial" pitchFamily="34" charset="0"/>
              <a:buChar char="•"/>
            </a:pPr>
            <a:r>
              <a:rPr lang="en-US" sz="2200" dirty="0"/>
              <a:t>Faulty sewer connections and septic tanks</a:t>
            </a:r>
          </a:p>
          <a:p>
            <a:pPr lvl="1">
              <a:buFont typeface="Arial" pitchFamily="34" charset="0"/>
              <a:buChar char="•"/>
            </a:pPr>
            <a:r>
              <a:rPr lang="en-US" sz="2200" dirty="0"/>
              <a:t>Wildlife</a:t>
            </a:r>
          </a:p>
          <a:p>
            <a:pPr>
              <a:buFont typeface="Arial" pitchFamily="34" charset="0"/>
              <a:buChar char="•"/>
            </a:pPr>
            <a:r>
              <a:rPr lang="en-US" sz="2400" dirty="0"/>
              <a:t>Need molecular markers</a:t>
            </a:r>
          </a:p>
          <a:p>
            <a:pPr>
              <a:buFont typeface="Arial" pitchFamily="34" charset="0"/>
              <a:buChar char="•"/>
            </a:pPr>
            <a:endParaRPr lang="en-US" sz="2400" dirty="0"/>
          </a:p>
          <a:p>
            <a:pPr>
              <a:buFont typeface="Arial" pitchFamily="34" charset="0"/>
              <a:buChar char="•"/>
            </a:pPr>
            <a:r>
              <a:rPr lang="en-US" sz="2400" b="1" dirty="0"/>
              <a:t>Result: 12 of the Creek’s 14 miles</a:t>
            </a:r>
            <a:r>
              <a:rPr lang="en-US" sz="2400" dirty="0"/>
              <a:t> are</a:t>
            </a:r>
            <a:r>
              <a:rPr lang="en-US" sz="2400" b="1" dirty="0"/>
              <a:t> </a:t>
            </a:r>
            <a:r>
              <a:rPr lang="en-US" sz="2400" dirty="0"/>
              <a:t>unsafe for human body contact</a:t>
            </a:r>
          </a:p>
          <a:p>
            <a:pPr lvl="1">
              <a:buFont typeface="Arial" pitchFamily="34" charset="0"/>
              <a:buChar char="•"/>
            </a:pPr>
            <a:r>
              <a:rPr lang="en-US" sz="2200" b="1" dirty="0"/>
              <a:t>WQS For safe full body contact: </a:t>
            </a:r>
            <a:r>
              <a:rPr lang="en-US" sz="2200" dirty="0"/>
              <a:t>&lt;130 </a:t>
            </a:r>
            <a:r>
              <a:rPr lang="en-US" sz="2200" i="1" dirty="0"/>
              <a:t>E. coli </a:t>
            </a:r>
            <a:r>
              <a:rPr lang="en-US" sz="2200" dirty="0"/>
              <a:t>per 100ml as a 30-day mean, with no more than 300  in any single reading.  (dry weather max=24,200; wet weather=104,620 </a:t>
            </a:r>
            <a:endParaRPr lang="en-US" sz="22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lstStyle/>
          <a:p>
            <a:r>
              <a:rPr lang="en-US" dirty="0"/>
              <a:t>What is a watershed?</a:t>
            </a:r>
          </a:p>
        </p:txBody>
      </p:sp>
      <p:sp>
        <p:nvSpPr>
          <p:cNvPr id="3" name="Content Placeholder 2"/>
          <p:cNvSpPr>
            <a:spLocks noGrp="1"/>
          </p:cNvSpPr>
          <p:nvPr>
            <p:ph idx="1"/>
          </p:nvPr>
        </p:nvSpPr>
        <p:spPr>
          <a:xfrm>
            <a:off x="457200" y="1676400"/>
            <a:ext cx="3733800" cy="4724400"/>
          </a:xfrm>
          <a:solidFill>
            <a:schemeClr val="bg1">
              <a:alpha val="67000"/>
            </a:schemeClr>
          </a:solidFill>
        </p:spPr>
        <p:txBody>
          <a:bodyPr>
            <a:normAutofit fontScale="77500" lnSpcReduction="20000"/>
          </a:bodyPr>
          <a:lstStyle/>
          <a:p>
            <a:r>
              <a:rPr lang="en-US" dirty="0"/>
              <a:t>An area of land, delineated by topography, where all water drains to the same place</a:t>
            </a:r>
          </a:p>
          <a:p>
            <a:pPr>
              <a:buNone/>
            </a:pPr>
            <a:endParaRPr lang="en-US" dirty="0"/>
          </a:p>
          <a:p>
            <a:r>
              <a:rPr lang="en-US" dirty="0"/>
              <a:t>“Everybody lives in a bowl”</a:t>
            </a:r>
          </a:p>
          <a:p>
            <a:endParaRPr lang="en-US" dirty="0"/>
          </a:p>
          <a:p>
            <a:r>
              <a:rPr lang="en-US" dirty="0"/>
              <a:t>A fundamental ecological unit</a:t>
            </a:r>
          </a:p>
          <a:p>
            <a:endParaRPr lang="en-US" dirty="0"/>
          </a:p>
          <a:p>
            <a:r>
              <a:rPr lang="en-US" dirty="0"/>
              <a:t>Nested</a:t>
            </a:r>
          </a:p>
          <a:p>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4343400" y="1600200"/>
            <a:ext cx="3886200" cy="2971800"/>
          </a:xfrm>
          <a:prstGeom prst="rect">
            <a:avLst/>
          </a:prstGeom>
          <a:noFill/>
          <a:ln w="9525">
            <a:noFill/>
            <a:miter lim="800000"/>
            <a:headEnd/>
            <a:tailEnd/>
          </a:ln>
        </p:spPr>
      </p:pic>
      <p:pic>
        <p:nvPicPr>
          <p:cNvPr id="5" name="Picture 1" descr="grand_watershed_sm.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2600" y="4038600"/>
            <a:ext cx="3371572" cy="2490373"/>
          </a:xfrm>
          <a:prstGeom prst="rect">
            <a:avLst/>
          </a:prstGeom>
          <a:noFill/>
          <a:ln w="9525">
            <a:noFill/>
            <a:miter lim="800000"/>
            <a:headEnd/>
            <a:tailEnd/>
          </a:ln>
        </p:spPr>
      </p:pic>
      <p:sp>
        <p:nvSpPr>
          <p:cNvPr id="12" name="Oval 11"/>
          <p:cNvSpPr/>
          <p:nvPr/>
        </p:nvSpPr>
        <p:spPr>
          <a:xfrm>
            <a:off x="5791200" y="3581400"/>
            <a:ext cx="3810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477000" y="5029200"/>
            <a:ext cx="3810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descr="http://upload.wikimedia.org/wikipedia/commons/3/32/EscherichiaColi_NIAI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46039"/>
            <a:ext cx="9144000" cy="7688461"/>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bg1">
              <a:alpha val="70000"/>
            </a:schemeClr>
          </a:solidFill>
        </p:spPr>
        <p:txBody>
          <a:bodyPr/>
          <a:lstStyle/>
          <a:p>
            <a:r>
              <a:rPr lang="en-US" dirty="0"/>
              <a:t>Nutrient pollution</a:t>
            </a:r>
          </a:p>
        </p:txBody>
      </p:sp>
      <p:sp>
        <p:nvSpPr>
          <p:cNvPr id="3" name="Content Placeholder 2"/>
          <p:cNvSpPr>
            <a:spLocks noGrp="1"/>
          </p:cNvSpPr>
          <p:nvPr>
            <p:ph idx="1"/>
          </p:nvPr>
        </p:nvSpPr>
        <p:spPr/>
        <p:txBody>
          <a:bodyPr/>
          <a:lstStyle/>
          <a:p>
            <a:endParaRPr lang="en-US"/>
          </a:p>
        </p:txBody>
      </p:sp>
      <p:pic>
        <p:nvPicPr>
          <p:cNvPr id="39937" name="Picture 1"/>
          <p:cNvPicPr>
            <a:picLocks noChangeAspect="1" noChangeArrowheads="1"/>
          </p:cNvPicPr>
          <p:nvPr/>
        </p:nvPicPr>
        <p:blipFill>
          <a:blip r:embed="rId2" cstate="print"/>
          <a:srcRect/>
          <a:stretch>
            <a:fillRect/>
          </a:stretch>
        </p:blipFill>
        <p:spPr bwMode="auto">
          <a:xfrm>
            <a:off x="0" y="1066799"/>
            <a:ext cx="9144000" cy="5959929"/>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0287000" cy="6858000"/>
          </a:xfrm>
          <a:prstGeom prst="rect">
            <a:avLst/>
          </a:prstGeom>
          <a:noFill/>
          <a:ln w="9525">
            <a:noFill/>
            <a:miter lim="800000"/>
            <a:headEnd/>
            <a:tailEnd/>
          </a:ln>
          <a:effectLst/>
        </p:spPr>
      </p:pic>
      <p:sp>
        <p:nvSpPr>
          <p:cNvPr id="5" name="TextBox 4"/>
          <p:cNvSpPr txBox="1"/>
          <p:nvPr/>
        </p:nvSpPr>
        <p:spPr>
          <a:xfrm>
            <a:off x="990600" y="1600200"/>
            <a:ext cx="7315200" cy="2862322"/>
          </a:xfrm>
          <a:prstGeom prst="rect">
            <a:avLst/>
          </a:prstGeom>
          <a:solidFill>
            <a:schemeClr val="bg1">
              <a:alpha val="50000"/>
            </a:schemeClr>
          </a:solidFill>
        </p:spPr>
        <p:txBody>
          <a:bodyPr wrap="square" rtlCol="0">
            <a:spAutoFit/>
          </a:bodyPr>
          <a:lstStyle/>
          <a:p>
            <a:pPr algn="ctr"/>
            <a:r>
              <a:rPr lang="en-US" sz="3000" dirty="0"/>
              <a:t>Causes:  </a:t>
            </a:r>
          </a:p>
          <a:p>
            <a:pPr>
              <a:buFont typeface="Arial" pitchFamily="34" charset="0"/>
              <a:buChar char="•"/>
            </a:pPr>
            <a:r>
              <a:rPr lang="en-US" sz="3000" dirty="0"/>
              <a:t>  Sediment</a:t>
            </a:r>
          </a:p>
          <a:p>
            <a:pPr>
              <a:buFont typeface="Arial" pitchFamily="34" charset="0"/>
              <a:buChar char="•"/>
            </a:pPr>
            <a:r>
              <a:rPr lang="en-US" sz="3000" dirty="0"/>
              <a:t>  Animal manure (agricultural, pets, wildlife)</a:t>
            </a:r>
          </a:p>
          <a:p>
            <a:pPr>
              <a:buFont typeface="Arial" pitchFamily="34" charset="0"/>
              <a:buChar char="•"/>
            </a:pPr>
            <a:r>
              <a:rPr lang="en-US" sz="3000" dirty="0"/>
              <a:t>  Other fertilizers (agricultural, residential, 	golf courses)</a:t>
            </a:r>
          </a:p>
          <a:p>
            <a:pPr>
              <a:buFont typeface="Arial" pitchFamily="34" charset="0"/>
              <a:buChar char="•"/>
            </a:pPr>
            <a:r>
              <a:rPr lang="en-US" sz="3000" dirty="0"/>
              <a:t>  Sewers and septic systems</a:t>
            </a:r>
          </a:p>
        </p:txBody>
      </p:sp>
      <p:sp>
        <p:nvSpPr>
          <p:cNvPr id="7" name="Title 1"/>
          <p:cNvSpPr txBox="1">
            <a:spLocks/>
          </p:cNvSpPr>
          <p:nvPr/>
        </p:nvSpPr>
        <p:spPr>
          <a:xfrm>
            <a:off x="0" y="0"/>
            <a:ext cx="9144000" cy="1143000"/>
          </a:xfrm>
          <a:prstGeom prst="rect">
            <a:avLst/>
          </a:prstGeom>
          <a:solidFill>
            <a:schemeClr val="bg1">
              <a:alpha val="7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mj-lt"/>
                <a:ea typeface="+mj-ea"/>
                <a:cs typeface="+mj-cs"/>
              </a:rPr>
              <a:t>Nutrient pollution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1026" name="Picture 2"/>
          <p:cNvPicPr>
            <a:picLocks noChangeAspect="1" noChangeArrowheads="1"/>
          </p:cNvPicPr>
          <p:nvPr/>
        </p:nvPicPr>
        <p:blipFill>
          <a:blip r:embed="rId4" cstate="print"/>
          <a:srcRect/>
          <a:stretch>
            <a:fillRect/>
          </a:stretch>
        </p:blipFill>
        <p:spPr bwMode="auto">
          <a:xfrm>
            <a:off x="228600" y="4648200"/>
            <a:ext cx="7734300" cy="533400"/>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28600" y="5334000"/>
            <a:ext cx="8248650" cy="381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0" y="0"/>
            <a:ext cx="4572000" cy="68580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572000" y="0"/>
            <a:ext cx="4572000" cy="68580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372600" cy="1143000"/>
          </a:xfrm>
          <a:solidFill>
            <a:schemeClr val="bg1">
              <a:alpha val="70000"/>
            </a:schemeClr>
          </a:solidFill>
        </p:spPr>
        <p:txBody>
          <a:bodyPr/>
          <a:lstStyle/>
          <a:p>
            <a:r>
              <a:rPr lang="en-US" dirty="0"/>
              <a:t>Thermal Pollution</a:t>
            </a:r>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cstate="print"/>
          <a:srcRect/>
          <a:stretch>
            <a:fillRect/>
          </a:stretch>
        </p:blipFill>
        <p:spPr bwMode="auto">
          <a:xfrm>
            <a:off x="0" y="685800"/>
            <a:ext cx="9299448" cy="61722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a:solidFill>
            <a:schemeClr val="bg1">
              <a:alpha val="70000"/>
            </a:schemeClr>
          </a:solidFill>
        </p:spPr>
        <p:txBody>
          <a:bodyPr/>
          <a:lstStyle/>
          <a:p>
            <a:r>
              <a:rPr lang="en-US" dirty="0"/>
              <a:t>Toxic substances</a:t>
            </a:r>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0" y="788973"/>
            <a:ext cx="9144000" cy="6069027"/>
          </a:xfrm>
          <a:prstGeom prst="rect">
            <a:avLst/>
          </a:prstGeom>
          <a:noFill/>
          <a:ln w="9525">
            <a:noFill/>
            <a:miter lim="800000"/>
            <a:headEnd/>
            <a:tailEnd/>
          </a:ln>
        </p:spPr>
      </p:pic>
      <p:sp>
        <p:nvSpPr>
          <p:cNvPr id="6" name="TextBox 5"/>
          <p:cNvSpPr txBox="1"/>
          <p:nvPr/>
        </p:nvSpPr>
        <p:spPr>
          <a:xfrm>
            <a:off x="304800" y="2819400"/>
            <a:ext cx="5562600" cy="1569660"/>
          </a:xfrm>
          <a:prstGeom prst="rect">
            <a:avLst/>
          </a:prstGeom>
          <a:solidFill>
            <a:schemeClr val="bg1">
              <a:alpha val="56000"/>
            </a:schemeClr>
          </a:solidFill>
        </p:spPr>
        <p:txBody>
          <a:bodyPr wrap="square" rtlCol="0">
            <a:spAutoFit/>
          </a:bodyPr>
          <a:lstStyle/>
          <a:p>
            <a:r>
              <a:rPr lang="en-US" sz="2400" dirty="0"/>
              <a:t>Former BASF plant on Plaster Creek at Chicago drive was listed in 2008 as the 8</a:t>
            </a:r>
            <a:r>
              <a:rPr lang="en-US" sz="2400" baseline="30000" dirty="0"/>
              <a:t>th</a:t>
            </a:r>
            <a:r>
              <a:rPr lang="en-US" sz="2400" dirty="0"/>
              <a:t> most toxic factory site in Kent/Ottawa counties</a:t>
            </a:r>
          </a:p>
        </p:txBody>
      </p:sp>
      <p:pic>
        <p:nvPicPr>
          <p:cNvPr id="3076" name="Picture 4"/>
          <p:cNvPicPr>
            <a:picLocks noChangeAspect="1" noChangeArrowheads="1"/>
          </p:cNvPicPr>
          <p:nvPr/>
        </p:nvPicPr>
        <p:blipFill>
          <a:blip r:embed="rId3" cstate="print"/>
          <a:srcRect/>
          <a:stretch>
            <a:fillRect/>
          </a:stretch>
        </p:blipFill>
        <p:spPr bwMode="auto">
          <a:xfrm>
            <a:off x="304800" y="4495800"/>
            <a:ext cx="8527774" cy="1981200"/>
          </a:xfrm>
          <a:prstGeom prst="rect">
            <a:avLst/>
          </a:prstGeom>
          <a:noFill/>
          <a:ln w="9525">
            <a:noFill/>
            <a:miter lim="800000"/>
            <a:headEnd/>
            <a:tailEnd/>
          </a:ln>
        </p:spPr>
      </p:pic>
      <p:sp>
        <p:nvSpPr>
          <p:cNvPr id="7" name="TextBox 6"/>
          <p:cNvSpPr txBox="1"/>
          <p:nvPr/>
        </p:nvSpPr>
        <p:spPr>
          <a:xfrm>
            <a:off x="304800" y="1143000"/>
            <a:ext cx="5562600" cy="1569660"/>
          </a:xfrm>
          <a:prstGeom prst="rect">
            <a:avLst/>
          </a:prstGeom>
          <a:solidFill>
            <a:schemeClr val="bg1">
              <a:alpha val="56000"/>
            </a:schemeClr>
          </a:solidFill>
        </p:spPr>
        <p:txBody>
          <a:bodyPr wrap="square" rtlCol="0">
            <a:spAutoFit/>
          </a:bodyPr>
          <a:lstStyle/>
          <a:p>
            <a:r>
              <a:rPr lang="en-US" sz="2400" b="1" dirty="0"/>
              <a:t>Point source: </a:t>
            </a:r>
            <a:r>
              <a:rPr lang="en-US" sz="2400" dirty="0"/>
              <a:t>Former automotive plastics plant on Plaster Creek  at Breton &amp; 32</a:t>
            </a:r>
            <a:r>
              <a:rPr lang="en-US" sz="2400" baseline="30000" dirty="0"/>
              <a:t>nd</a:t>
            </a:r>
            <a:r>
              <a:rPr lang="en-US" sz="2400" dirty="0"/>
              <a:t> was listed in 2008 as the 3</a:t>
            </a:r>
            <a:r>
              <a:rPr lang="en-US" sz="2400" baseline="30000" dirty="0"/>
              <a:t>rd</a:t>
            </a:r>
            <a:r>
              <a:rPr lang="en-US" sz="2400" dirty="0"/>
              <a:t> most toxic factory site in Kent/Ottawa counties</a:t>
            </a:r>
          </a:p>
        </p:txBody>
      </p:sp>
      <p:sp>
        <p:nvSpPr>
          <p:cNvPr id="9" name="TextBox 8"/>
          <p:cNvSpPr txBox="1"/>
          <p:nvPr/>
        </p:nvSpPr>
        <p:spPr>
          <a:xfrm>
            <a:off x="6019800" y="1143000"/>
            <a:ext cx="2743200" cy="2308324"/>
          </a:xfrm>
          <a:prstGeom prst="rect">
            <a:avLst/>
          </a:prstGeom>
          <a:solidFill>
            <a:schemeClr val="bg1">
              <a:alpha val="56000"/>
            </a:schemeClr>
          </a:solidFill>
        </p:spPr>
        <p:txBody>
          <a:bodyPr wrap="square" rtlCol="0">
            <a:spAutoFit/>
          </a:bodyPr>
          <a:lstStyle/>
          <a:p>
            <a:r>
              <a:rPr lang="en-US" sz="2400" b="1" dirty="0"/>
              <a:t>Non-point source: </a:t>
            </a:r>
            <a:r>
              <a:rPr lang="en-US" sz="2400" dirty="0"/>
              <a:t>Roads, automobiles, </a:t>
            </a:r>
            <a:r>
              <a:rPr lang="en-US" sz="2400" b="1" dirty="0"/>
              <a:t>runoff</a:t>
            </a:r>
            <a:r>
              <a:rPr lang="en-US" sz="2400" dirty="0"/>
              <a:t> from impervious surfaces throughout the watershed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20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 y="0"/>
            <a:ext cx="11213757" cy="6858000"/>
          </a:xfrm>
          <a:prstGeom prst="rect">
            <a:avLst/>
          </a:prstGeom>
          <a:noFill/>
          <a:ln w="9525">
            <a:noFill/>
            <a:miter lim="800000"/>
            <a:headEnd/>
            <a:tailEnd/>
          </a:ln>
        </p:spPr>
      </p:pic>
      <p:sp>
        <p:nvSpPr>
          <p:cNvPr id="3" name="TextBox 2"/>
          <p:cNvSpPr txBox="1"/>
          <p:nvPr/>
        </p:nvSpPr>
        <p:spPr>
          <a:xfrm>
            <a:off x="7315200" y="5791200"/>
            <a:ext cx="806631" cy="461665"/>
          </a:xfrm>
          <a:prstGeom prst="rect">
            <a:avLst/>
          </a:prstGeom>
          <a:noFill/>
        </p:spPr>
        <p:txBody>
          <a:bodyPr wrap="none" rtlCol="0">
            <a:spAutoFit/>
          </a:bodyPr>
          <a:lstStyle/>
          <a:p>
            <a:r>
              <a:rPr lang="en-US" sz="2400" b="1" dirty="0"/>
              <a:t>1988</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990599"/>
            <a:ext cx="9144000" cy="5912069"/>
          </a:xfrm>
          <a:prstGeom prst="rect">
            <a:avLst/>
          </a:prstGeom>
          <a:noFill/>
          <a:ln w="9525">
            <a:noFill/>
            <a:miter lim="800000"/>
            <a:headEnd/>
            <a:tailEnd/>
          </a:ln>
        </p:spPr>
      </p:pic>
      <p:sp>
        <p:nvSpPr>
          <p:cNvPr id="2" name="Title 1"/>
          <p:cNvSpPr>
            <a:spLocks noGrp="1"/>
          </p:cNvSpPr>
          <p:nvPr>
            <p:ph type="title"/>
          </p:nvPr>
        </p:nvSpPr>
        <p:spPr>
          <a:xfrm>
            <a:off x="0" y="0"/>
            <a:ext cx="9144000" cy="1143000"/>
          </a:xfrm>
          <a:solidFill>
            <a:schemeClr val="bg1">
              <a:alpha val="70000"/>
            </a:schemeClr>
          </a:solidFill>
        </p:spPr>
        <p:txBody>
          <a:bodyPr/>
          <a:lstStyle/>
          <a:p>
            <a:r>
              <a:rPr lang="en-US" dirty="0"/>
              <a:t>Siltation</a:t>
            </a:r>
          </a:p>
        </p:txBody>
      </p:sp>
      <p:sp>
        <p:nvSpPr>
          <p:cNvPr id="3" name="Content Placeholder 2"/>
          <p:cNvSpPr>
            <a:spLocks noGrp="1"/>
          </p:cNvSpPr>
          <p:nvPr>
            <p:ph idx="1"/>
          </p:nvPr>
        </p:nvSpPr>
        <p:spPr>
          <a:xfrm>
            <a:off x="914400" y="838200"/>
            <a:ext cx="8229600" cy="4525963"/>
          </a:xfrm>
        </p:spPr>
        <p:txBody>
          <a:bodyPr/>
          <a:lstStyle/>
          <a:p>
            <a:r>
              <a:rPr lang="en-US" dirty="0"/>
              <a:t>Sediment load estimate: 180 tons per year</a:t>
            </a:r>
          </a:p>
        </p:txBody>
      </p:sp>
      <p:cxnSp>
        <p:nvCxnSpPr>
          <p:cNvPr id="6" name="Straight Arrow Connector 5"/>
          <p:cNvCxnSpPr/>
          <p:nvPr/>
        </p:nvCxnSpPr>
        <p:spPr>
          <a:xfrm rot="16200000" flipH="1">
            <a:off x="2819400" y="3200400"/>
            <a:ext cx="914400" cy="914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6200000" flipH="1">
            <a:off x="3200400" y="3048000"/>
            <a:ext cx="838200" cy="838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H="1">
            <a:off x="3619500" y="2933700"/>
            <a:ext cx="838200" cy="762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038600" y="2895600"/>
            <a:ext cx="762000" cy="685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7239000" y="3733800"/>
            <a:ext cx="1371600" cy="685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flipV="1">
            <a:off x="6934200" y="3962400"/>
            <a:ext cx="1981200" cy="9906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0800000" flipV="1">
            <a:off x="7391400" y="3352800"/>
            <a:ext cx="1066800" cy="6096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7467600" y="3200400"/>
            <a:ext cx="685800" cy="381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0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20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descr="C:\Documents and Settings\pdh4.PC16868\Desktop\CCHF\Plaster Creek Pictures\Plaster Creek 03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1141413" y="-1141412"/>
            <a:ext cx="6861175" cy="91440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28600" y="1524000"/>
            <a:ext cx="4191000" cy="44196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descr="P417796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00501" y="0"/>
            <a:ext cx="5143499" cy="6858000"/>
          </a:xfrm>
          <a:prstGeom prst="rect">
            <a:avLst/>
          </a:prstGeom>
          <a:ln>
            <a:solidFill>
              <a:schemeClr val="bg1">
                <a:lumMod val="95000"/>
              </a:schemeClr>
            </a:solidFill>
          </a:ln>
        </p:spPr>
      </p:pic>
      <p:sp>
        <p:nvSpPr>
          <p:cNvPr id="5" name="TextBox 4"/>
          <p:cNvSpPr txBox="1"/>
          <p:nvPr/>
        </p:nvSpPr>
        <p:spPr>
          <a:xfrm>
            <a:off x="1447800" y="2438400"/>
            <a:ext cx="1524000" cy="369332"/>
          </a:xfrm>
          <a:prstGeom prst="rect">
            <a:avLst/>
          </a:prstGeom>
          <a:noFill/>
          <a:ln w="25400">
            <a:solidFill>
              <a:schemeClr val="tx1"/>
            </a:solidFill>
          </a:ln>
        </p:spPr>
        <p:txBody>
          <a:bodyPr wrap="square" rtlCol="0">
            <a:spAutoFit/>
          </a:bodyPr>
          <a:lstStyle/>
          <a:p>
            <a:r>
              <a:rPr lang="en-US" dirty="0"/>
              <a:t>Bank erosion</a:t>
            </a:r>
          </a:p>
        </p:txBody>
      </p:sp>
      <p:sp>
        <p:nvSpPr>
          <p:cNvPr id="6" name="TextBox 5"/>
          <p:cNvSpPr txBox="1"/>
          <p:nvPr/>
        </p:nvSpPr>
        <p:spPr>
          <a:xfrm>
            <a:off x="2971800" y="3581400"/>
            <a:ext cx="1143000" cy="381000"/>
          </a:xfrm>
          <a:prstGeom prst="rect">
            <a:avLst/>
          </a:prstGeom>
          <a:noFill/>
          <a:ln w="25400">
            <a:solidFill>
              <a:schemeClr val="tx1"/>
            </a:solidFill>
          </a:ln>
        </p:spPr>
        <p:txBody>
          <a:bodyPr wrap="square" rtlCol="0">
            <a:spAutoFit/>
          </a:bodyPr>
          <a:lstStyle/>
          <a:p>
            <a:r>
              <a:rPr lang="en-US" dirty="0"/>
              <a:t>Log jams</a:t>
            </a:r>
          </a:p>
        </p:txBody>
      </p:sp>
      <p:sp>
        <p:nvSpPr>
          <p:cNvPr id="7" name="TextBox 6"/>
          <p:cNvSpPr txBox="1"/>
          <p:nvPr/>
        </p:nvSpPr>
        <p:spPr>
          <a:xfrm>
            <a:off x="381000" y="3581400"/>
            <a:ext cx="1143000" cy="381000"/>
          </a:xfrm>
          <a:prstGeom prst="rect">
            <a:avLst/>
          </a:prstGeom>
          <a:noFill/>
          <a:ln w="25400">
            <a:solidFill>
              <a:schemeClr val="tx1"/>
            </a:solidFill>
          </a:ln>
        </p:spPr>
        <p:txBody>
          <a:bodyPr wrap="square" rtlCol="0">
            <a:spAutoFit/>
          </a:bodyPr>
          <a:lstStyle/>
          <a:p>
            <a:r>
              <a:rPr lang="en-US" dirty="0"/>
              <a:t>Flooding</a:t>
            </a:r>
          </a:p>
        </p:txBody>
      </p:sp>
      <p:cxnSp>
        <p:nvCxnSpPr>
          <p:cNvPr id="8" name="Shape 7"/>
          <p:cNvCxnSpPr>
            <a:stCxn id="5" idx="3"/>
            <a:endCxn id="6" idx="0"/>
          </p:cNvCxnSpPr>
          <p:nvPr/>
        </p:nvCxnSpPr>
        <p:spPr>
          <a:xfrm>
            <a:off x="2971800" y="2623066"/>
            <a:ext cx="571500" cy="958334"/>
          </a:xfrm>
          <a:prstGeom prst="curvedConnector2">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9" name="Curved Connector 8"/>
          <p:cNvCxnSpPr>
            <a:stCxn id="6" idx="2"/>
            <a:endCxn id="7" idx="2"/>
          </p:cNvCxnSpPr>
          <p:nvPr/>
        </p:nvCxnSpPr>
        <p:spPr>
          <a:xfrm rot="5400000">
            <a:off x="2247900" y="2667000"/>
            <a:ext cx="1588" cy="2590800"/>
          </a:xfrm>
          <a:prstGeom prst="curvedConnector3">
            <a:avLst>
              <a:gd name="adj1" fmla="val 55385974"/>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0" name="Shape 9"/>
          <p:cNvCxnSpPr>
            <a:stCxn id="7" idx="0"/>
            <a:endCxn id="5" idx="1"/>
          </p:cNvCxnSpPr>
          <p:nvPr/>
        </p:nvCxnSpPr>
        <p:spPr>
          <a:xfrm rot="5400000" flipH="1" flipV="1">
            <a:off x="720983" y="2854583"/>
            <a:ext cx="958334" cy="495300"/>
          </a:xfrm>
          <a:prstGeom prst="curvedConnector2">
            <a:avLst/>
          </a:prstGeom>
          <a:ln w="3492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 descr="huc2 watershed map.gif"/>
          <p:cNvPicPr>
            <a:picLocks noChangeAspect="1"/>
          </p:cNvPicPr>
          <p:nvPr/>
        </p:nvPicPr>
        <p:blipFill>
          <a:blip r:embed="rId2" cstate="email">
            <a:extLst>
              <a:ext uri="{28A0092B-C50C-407E-A947-70E740481C1C}">
                <a14:useLocalDpi xmlns:a14="http://schemas.microsoft.com/office/drawing/2010/main"/>
              </a:ext>
            </a:extLst>
          </a:blip>
          <a:srcRect t="16716" b="15224"/>
          <a:stretch>
            <a:fillRect/>
          </a:stretch>
        </p:blipFill>
        <p:spPr bwMode="auto">
          <a:xfrm>
            <a:off x="0" y="457200"/>
            <a:ext cx="9177477" cy="55626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0658" name="Picture 2"/>
          <p:cNvPicPr>
            <a:picLocks noChangeAspect="1" noChangeArrowheads="1"/>
          </p:cNvPicPr>
          <p:nvPr/>
        </p:nvPicPr>
        <p:blipFill>
          <a:blip r:embed="rId2" cstate="print"/>
          <a:srcRect/>
          <a:stretch>
            <a:fillRect/>
          </a:stretch>
        </p:blipFill>
        <p:spPr bwMode="auto">
          <a:xfrm>
            <a:off x="2362200" y="0"/>
            <a:ext cx="4495800" cy="6789576"/>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682" name="Picture 2"/>
          <p:cNvPicPr>
            <a:picLocks noChangeAspect="1" noChangeArrowheads="1"/>
          </p:cNvPicPr>
          <p:nvPr/>
        </p:nvPicPr>
        <p:blipFill>
          <a:blip r:embed="rId2" cstate="print"/>
          <a:srcRect/>
          <a:stretch>
            <a:fillRect/>
          </a:stretch>
        </p:blipFill>
        <p:spPr bwMode="auto">
          <a:xfrm>
            <a:off x="0" y="533400"/>
            <a:ext cx="9144000" cy="6015789"/>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3429000" y="-39414"/>
            <a:ext cx="5715000" cy="6897414"/>
          </a:xfrm>
          <a:prstGeom prst="rect">
            <a:avLst/>
          </a:prstGeom>
          <a:noFill/>
          <a:ln w="9525">
            <a:noFill/>
            <a:miter lim="800000"/>
            <a:headEnd/>
            <a:tailEnd/>
          </a:ln>
        </p:spPr>
      </p:pic>
      <p:sp>
        <p:nvSpPr>
          <p:cNvPr id="2" name="Title 1"/>
          <p:cNvSpPr>
            <a:spLocks noGrp="1"/>
          </p:cNvSpPr>
          <p:nvPr>
            <p:ph type="title"/>
          </p:nvPr>
        </p:nvSpPr>
        <p:spPr>
          <a:xfrm>
            <a:off x="457200" y="381000"/>
            <a:ext cx="2743200" cy="3124200"/>
          </a:xfrm>
          <a:solidFill>
            <a:schemeClr val="bg1">
              <a:alpha val="70000"/>
            </a:schemeClr>
          </a:solidFill>
        </p:spPr>
        <p:txBody>
          <a:bodyPr>
            <a:normAutofit/>
          </a:bodyPr>
          <a:lstStyle/>
          <a:p>
            <a:r>
              <a:rPr lang="en-US" sz="3000" dirty="0"/>
              <a:t>Runoff causes flashy flow rates and flooding</a:t>
            </a:r>
          </a:p>
        </p:txBody>
      </p:sp>
      <p:sp>
        <p:nvSpPr>
          <p:cNvPr id="5" name="TextBox 4"/>
          <p:cNvSpPr txBox="1"/>
          <p:nvPr/>
        </p:nvSpPr>
        <p:spPr>
          <a:xfrm>
            <a:off x="4267200" y="3581400"/>
            <a:ext cx="2286000" cy="646331"/>
          </a:xfrm>
          <a:prstGeom prst="rect">
            <a:avLst/>
          </a:prstGeom>
          <a:noFill/>
        </p:spPr>
        <p:txBody>
          <a:bodyPr wrap="square" rtlCol="0">
            <a:spAutoFit/>
          </a:bodyPr>
          <a:lstStyle/>
          <a:p>
            <a:r>
              <a:rPr lang="en-US" dirty="0"/>
              <a:t>Approximate % impervious surfaces</a:t>
            </a:r>
          </a:p>
        </p:txBody>
      </p:sp>
      <p:sp>
        <p:nvSpPr>
          <p:cNvPr id="6" name="Oval 5"/>
          <p:cNvSpPr/>
          <p:nvPr/>
        </p:nvSpPr>
        <p:spPr>
          <a:xfrm>
            <a:off x="5867400" y="4267200"/>
            <a:ext cx="3276600" cy="2362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C00000"/>
                </a:solidFill>
              </a:rPr>
              <a:t>Tile drains!</a:t>
            </a:r>
          </a:p>
          <a:p>
            <a:pPr algn="ctr"/>
            <a:r>
              <a:rPr lang="en-US" sz="3200" dirty="0">
                <a:solidFill>
                  <a:srgbClr val="C00000"/>
                </a:solidFill>
              </a:rPr>
              <a:t>Compaction!</a:t>
            </a:r>
          </a:p>
        </p:txBody>
      </p:sp>
      <p:pic>
        <p:nvPicPr>
          <p:cNvPr id="2050" name="Picture 2"/>
          <p:cNvPicPr>
            <a:picLocks noChangeAspect="1" noChangeArrowheads="1"/>
          </p:cNvPicPr>
          <p:nvPr/>
        </p:nvPicPr>
        <p:blipFill>
          <a:blip r:embed="rId4" cstate="print"/>
          <a:srcRect/>
          <a:stretch>
            <a:fillRect/>
          </a:stretch>
        </p:blipFill>
        <p:spPr bwMode="auto">
          <a:xfrm>
            <a:off x="228600" y="3657600"/>
            <a:ext cx="3733800" cy="2743200"/>
          </a:xfrm>
          <a:prstGeom prst="rect">
            <a:avLst/>
          </a:prstGeom>
          <a:noFill/>
          <a:ln w="9525">
            <a:noFill/>
            <a:miter lim="800000"/>
            <a:headEnd/>
            <a:tailEnd/>
          </a:ln>
        </p:spPr>
      </p:pic>
      <p:sp>
        <p:nvSpPr>
          <p:cNvPr id="7" name="TextBox 6"/>
          <p:cNvSpPr txBox="1"/>
          <p:nvPr/>
        </p:nvSpPr>
        <p:spPr>
          <a:xfrm>
            <a:off x="152400" y="6400800"/>
            <a:ext cx="4296369" cy="230832"/>
          </a:xfrm>
          <a:prstGeom prst="rect">
            <a:avLst/>
          </a:prstGeom>
          <a:noFill/>
        </p:spPr>
        <p:txBody>
          <a:bodyPr wrap="none" rtlCol="0">
            <a:spAutoFit/>
          </a:bodyPr>
          <a:lstStyle/>
          <a:p>
            <a:r>
              <a:rPr lang="en-US" sz="900" dirty="0">
                <a:hlinkClick r:id="rId5"/>
              </a:rPr>
              <a:t>http://esciencenews.com/articles/2010/09/27/tile.drainage.directly.related.nitrate.loss</a:t>
            </a:r>
            <a:endParaRPr lang="en-US" sz="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609600" y="0"/>
            <a:ext cx="10472351" cy="68580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0" y="304799"/>
            <a:ext cx="9144000" cy="6069027"/>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3" cstate="print"/>
          <a:srcRect/>
          <a:stretch>
            <a:fillRect/>
          </a:stretch>
        </p:blipFill>
        <p:spPr bwMode="auto">
          <a:xfrm>
            <a:off x="0" y="304800"/>
            <a:ext cx="9144000" cy="612321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7" descr="Dsc_0160.Jpg"/>
          <p:cNvPicPr>
            <a:picLocks noChangeAspect="1"/>
          </p:cNvPicPr>
          <p:nvPr/>
        </p:nvPicPr>
        <p:blipFill>
          <a:blip r:embed="rId2" cstate="print">
            <a:lum bright="-5000" contrast="2000"/>
          </a:blip>
          <a:srcRect/>
          <a:stretch>
            <a:fillRect/>
          </a:stretch>
        </p:blipFill>
        <p:spPr bwMode="auto">
          <a:xfrm>
            <a:off x="-381000" y="0"/>
            <a:ext cx="10244352" cy="6858000"/>
          </a:xfrm>
          <a:prstGeom prst="rect">
            <a:avLst/>
          </a:prstGeom>
          <a:noFill/>
          <a:ln w="12700">
            <a:solidFill>
              <a:schemeClr val="bg1"/>
            </a:solid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a:solidFill>
            <a:schemeClr val="bg1">
              <a:alpha val="70000"/>
            </a:schemeClr>
          </a:solidFill>
        </p:spPr>
        <p:txBody>
          <a:bodyPr/>
          <a:lstStyle/>
          <a:p>
            <a:r>
              <a:rPr lang="en-US" dirty="0"/>
              <a:t>A lament for the Creek:</a:t>
            </a:r>
          </a:p>
        </p:txBody>
      </p:sp>
      <p:sp>
        <p:nvSpPr>
          <p:cNvPr id="3" name="Content Placeholder 2"/>
          <p:cNvSpPr>
            <a:spLocks noGrp="1"/>
          </p:cNvSpPr>
          <p:nvPr>
            <p:ph idx="1"/>
          </p:nvPr>
        </p:nvSpPr>
        <p:spPr>
          <a:xfrm>
            <a:off x="381000" y="1143000"/>
            <a:ext cx="8458200" cy="5334000"/>
          </a:xfrm>
          <a:solidFill>
            <a:schemeClr val="bg1">
              <a:alpha val="70000"/>
            </a:schemeClr>
          </a:solidFill>
        </p:spPr>
        <p:txBody>
          <a:bodyPr>
            <a:normAutofit fontScale="85000" lnSpcReduction="20000"/>
          </a:bodyPr>
          <a:lstStyle/>
          <a:p>
            <a:pPr>
              <a:buNone/>
            </a:pPr>
            <a:r>
              <a:rPr lang="en-US" dirty="0"/>
              <a:t>		</a:t>
            </a:r>
            <a:r>
              <a:rPr lang="en-US" sz="2100" dirty="0"/>
              <a:t>… That stream was my playground. …We knew the individuality of a great many trees, the location particularly of the sycamore that had been eaten out by decay and provided a safe retreat for us on every occasion when it rained. We knew the deep hole which was afterward turned into a swimming place in summer and a skating rink in winter; we knew the kinds of fish that made their home in that creek. We even had a boat a paddled up the stream for miles and enjoyed each summer the beauties of that most delightful natural playground.  </a:t>
            </a:r>
          </a:p>
          <a:p>
            <a:pPr>
              <a:buNone/>
            </a:pPr>
            <a:endParaRPr lang="en-US" sz="2100" dirty="0"/>
          </a:p>
          <a:p>
            <a:pPr>
              <a:buNone/>
            </a:pPr>
            <a:r>
              <a:rPr lang="en-US" sz="2100" dirty="0"/>
              <a:t>		[Plaster Creek] has almost nothing now in the way of tree growth from its source to ifs confluence with the Grand River, and instead of being the beautiful </a:t>
            </a:r>
            <a:r>
              <a:rPr lang="en-US" sz="2100" dirty="0" err="1"/>
              <a:t>evenflowing</a:t>
            </a:r>
            <a:r>
              <a:rPr lang="en-US" sz="2100" dirty="0"/>
              <a:t> stream throughout the year, as in my childhood, </a:t>
            </a:r>
            <a:r>
              <a:rPr lang="en-US" sz="2100" b="1" dirty="0"/>
              <a:t>it is now a most fitful affair</a:t>
            </a:r>
            <a:r>
              <a:rPr lang="en-US" sz="2100" dirty="0"/>
              <a:t>, full to the brim and running over at times, yet most of the year it is only a trickling rill. </a:t>
            </a:r>
          </a:p>
          <a:p>
            <a:pPr>
              <a:buNone/>
            </a:pPr>
            <a:endParaRPr lang="en-US" sz="2100" dirty="0"/>
          </a:p>
          <a:p>
            <a:pPr>
              <a:buNone/>
            </a:pPr>
            <a:r>
              <a:rPr lang="en-US" sz="2100" dirty="0"/>
              <a:t>		</a:t>
            </a:r>
            <a:r>
              <a:rPr lang="en-US" sz="2100" b="1" dirty="0"/>
              <a:t>The playground is gone. Where there was one child then to enjoy that playground there are now eight thousand children who ought to have a playground like this, but a near sighted utilitarianism has snatched it away. We have stolen their rightful heritage from them.</a:t>
            </a:r>
          </a:p>
          <a:p>
            <a:pPr>
              <a:buNone/>
            </a:pPr>
            <a:r>
              <a:rPr lang="en-US" sz="1800" dirty="0"/>
              <a:t>	</a:t>
            </a:r>
          </a:p>
          <a:p>
            <a:pPr>
              <a:buNone/>
            </a:pPr>
            <a:r>
              <a:rPr lang="en-US" sz="1800" dirty="0"/>
              <a:t>-Charles W. Garfield, “The Peoples Play Grounds”  Fortieth Annual Report of the Secretary of the State Horticultural Society of Michigan, 1910.</a:t>
            </a:r>
          </a:p>
          <a:p>
            <a:pPr>
              <a:buNone/>
            </a:pPr>
            <a:endParaRPr lang="en-US" sz="1800" dirty="0"/>
          </a:p>
          <a:p>
            <a:pPr>
              <a:buNone/>
            </a:pP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33400" y="0"/>
            <a:ext cx="10058400" cy="68580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81116" y="457200"/>
            <a:ext cx="9425116" cy="61722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9235440" cy="6858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33600" y="-111868"/>
            <a:ext cx="4876800" cy="7159557"/>
          </a:xfrm>
          <a:prstGeom prst="rect">
            <a:avLst/>
          </a:prstGeom>
          <a:noFill/>
          <a:ln w="9525">
            <a:noFill/>
            <a:miter lim="800000"/>
            <a:headEnd/>
            <a:tailEnd/>
          </a:ln>
        </p:spPr>
      </p:pic>
      <p:grpSp>
        <p:nvGrpSpPr>
          <p:cNvPr id="13" name="Group 12"/>
          <p:cNvGrpSpPr/>
          <p:nvPr/>
        </p:nvGrpSpPr>
        <p:grpSpPr>
          <a:xfrm>
            <a:off x="3195638" y="4000500"/>
            <a:ext cx="1646417" cy="2457450"/>
            <a:chOff x="3195638" y="4000500"/>
            <a:chExt cx="1646417" cy="2457450"/>
          </a:xfrm>
        </p:grpSpPr>
        <p:sp>
          <p:nvSpPr>
            <p:cNvPr id="9" name="Freeform 8"/>
            <p:cNvSpPr/>
            <p:nvPr/>
          </p:nvSpPr>
          <p:spPr>
            <a:xfrm>
              <a:off x="3343275" y="4000500"/>
              <a:ext cx="1110123" cy="825185"/>
            </a:xfrm>
            <a:custGeom>
              <a:avLst/>
              <a:gdLst>
                <a:gd name="connsiteX0" fmla="*/ 0 w 1110123"/>
                <a:gd name="connsiteY0" fmla="*/ 704850 h 825185"/>
                <a:gd name="connsiteX1" fmla="*/ 14288 w 1110123"/>
                <a:gd name="connsiteY1" fmla="*/ 714375 h 825185"/>
                <a:gd name="connsiteX2" fmla="*/ 28575 w 1110123"/>
                <a:gd name="connsiteY2" fmla="*/ 728663 h 825185"/>
                <a:gd name="connsiteX3" fmla="*/ 95250 w 1110123"/>
                <a:gd name="connsiteY3" fmla="*/ 738188 h 825185"/>
                <a:gd name="connsiteX4" fmla="*/ 128588 w 1110123"/>
                <a:gd name="connsiteY4" fmla="*/ 747713 h 825185"/>
                <a:gd name="connsiteX5" fmla="*/ 157163 w 1110123"/>
                <a:gd name="connsiteY5" fmla="*/ 757238 h 825185"/>
                <a:gd name="connsiteX6" fmla="*/ 171450 w 1110123"/>
                <a:gd name="connsiteY6" fmla="*/ 762000 h 825185"/>
                <a:gd name="connsiteX7" fmla="*/ 185738 w 1110123"/>
                <a:gd name="connsiteY7" fmla="*/ 766763 h 825185"/>
                <a:gd name="connsiteX8" fmla="*/ 209550 w 1110123"/>
                <a:gd name="connsiteY8" fmla="*/ 800100 h 825185"/>
                <a:gd name="connsiteX9" fmla="*/ 280988 w 1110123"/>
                <a:gd name="connsiteY9" fmla="*/ 790575 h 825185"/>
                <a:gd name="connsiteX10" fmla="*/ 285750 w 1110123"/>
                <a:gd name="connsiteY10" fmla="*/ 757238 h 825185"/>
                <a:gd name="connsiteX11" fmla="*/ 309563 w 1110123"/>
                <a:gd name="connsiteY11" fmla="*/ 752475 h 825185"/>
                <a:gd name="connsiteX12" fmla="*/ 323850 w 1110123"/>
                <a:gd name="connsiteY12" fmla="*/ 747713 h 825185"/>
                <a:gd name="connsiteX13" fmla="*/ 361950 w 1110123"/>
                <a:gd name="connsiteY13" fmla="*/ 723900 h 825185"/>
                <a:gd name="connsiteX14" fmla="*/ 390525 w 1110123"/>
                <a:gd name="connsiteY14" fmla="*/ 714375 h 825185"/>
                <a:gd name="connsiteX15" fmla="*/ 395288 w 1110123"/>
                <a:gd name="connsiteY15" fmla="*/ 695325 h 825185"/>
                <a:gd name="connsiteX16" fmla="*/ 400050 w 1110123"/>
                <a:gd name="connsiteY16" fmla="*/ 671513 h 825185"/>
                <a:gd name="connsiteX17" fmla="*/ 414338 w 1110123"/>
                <a:gd name="connsiteY17" fmla="*/ 661988 h 825185"/>
                <a:gd name="connsiteX18" fmla="*/ 519113 w 1110123"/>
                <a:gd name="connsiteY18" fmla="*/ 657225 h 825185"/>
                <a:gd name="connsiteX19" fmla="*/ 528638 w 1110123"/>
                <a:gd name="connsiteY19" fmla="*/ 614363 h 825185"/>
                <a:gd name="connsiteX20" fmla="*/ 533400 w 1110123"/>
                <a:gd name="connsiteY20" fmla="*/ 595313 h 825185"/>
                <a:gd name="connsiteX21" fmla="*/ 619125 w 1110123"/>
                <a:gd name="connsiteY21" fmla="*/ 590550 h 825185"/>
                <a:gd name="connsiteX22" fmla="*/ 633413 w 1110123"/>
                <a:gd name="connsiteY22" fmla="*/ 581025 h 825185"/>
                <a:gd name="connsiteX23" fmla="*/ 652463 w 1110123"/>
                <a:gd name="connsiteY23" fmla="*/ 585788 h 825185"/>
                <a:gd name="connsiteX24" fmla="*/ 681038 w 1110123"/>
                <a:gd name="connsiteY24" fmla="*/ 590550 h 825185"/>
                <a:gd name="connsiteX25" fmla="*/ 685800 w 1110123"/>
                <a:gd name="connsiteY25" fmla="*/ 623888 h 825185"/>
                <a:gd name="connsiteX26" fmla="*/ 700088 w 1110123"/>
                <a:gd name="connsiteY26" fmla="*/ 628650 h 825185"/>
                <a:gd name="connsiteX27" fmla="*/ 728663 w 1110123"/>
                <a:gd name="connsiteY27" fmla="*/ 633413 h 825185"/>
                <a:gd name="connsiteX28" fmla="*/ 752475 w 1110123"/>
                <a:gd name="connsiteY28" fmla="*/ 657225 h 825185"/>
                <a:gd name="connsiteX29" fmla="*/ 757238 w 1110123"/>
                <a:gd name="connsiteY29" fmla="*/ 671513 h 825185"/>
                <a:gd name="connsiteX30" fmla="*/ 781050 w 1110123"/>
                <a:gd name="connsiteY30" fmla="*/ 676275 h 825185"/>
                <a:gd name="connsiteX31" fmla="*/ 790575 w 1110123"/>
                <a:gd name="connsiteY31" fmla="*/ 690563 h 825185"/>
                <a:gd name="connsiteX32" fmla="*/ 823913 w 1110123"/>
                <a:gd name="connsiteY32" fmla="*/ 704850 h 825185"/>
                <a:gd name="connsiteX33" fmla="*/ 828675 w 1110123"/>
                <a:gd name="connsiteY33" fmla="*/ 690563 h 825185"/>
                <a:gd name="connsiteX34" fmla="*/ 852488 w 1110123"/>
                <a:gd name="connsiteY34" fmla="*/ 709613 h 825185"/>
                <a:gd name="connsiteX35" fmla="*/ 847725 w 1110123"/>
                <a:gd name="connsiteY35" fmla="*/ 762000 h 825185"/>
                <a:gd name="connsiteX36" fmla="*/ 852488 w 1110123"/>
                <a:gd name="connsiteY36" fmla="*/ 790575 h 825185"/>
                <a:gd name="connsiteX37" fmla="*/ 895350 w 1110123"/>
                <a:gd name="connsiteY37" fmla="*/ 795338 h 825185"/>
                <a:gd name="connsiteX38" fmla="*/ 933450 w 1110123"/>
                <a:gd name="connsiteY38" fmla="*/ 800100 h 825185"/>
                <a:gd name="connsiteX39" fmla="*/ 957263 w 1110123"/>
                <a:gd name="connsiteY39" fmla="*/ 809625 h 825185"/>
                <a:gd name="connsiteX40" fmla="*/ 971550 w 1110123"/>
                <a:gd name="connsiteY40" fmla="*/ 814388 h 825185"/>
                <a:gd name="connsiteX41" fmla="*/ 1009650 w 1110123"/>
                <a:gd name="connsiteY41" fmla="*/ 823913 h 825185"/>
                <a:gd name="connsiteX42" fmla="*/ 1042988 w 1110123"/>
                <a:gd name="connsiteY42" fmla="*/ 800100 h 825185"/>
                <a:gd name="connsiteX43" fmla="*/ 1047750 w 1110123"/>
                <a:gd name="connsiteY43" fmla="*/ 723900 h 825185"/>
                <a:gd name="connsiteX44" fmla="*/ 1052513 w 1110123"/>
                <a:gd name="connsiteY44" fmla="*/ 709613 h 825185"/>
                <a:gd name="connsiteX45" fmla="*/ 1066800 w 1110123"/>
                <a:gd name="connsiteY45" fmla="*/ 695325 h 825185"/>
                <a:gd name="connsiteX46" fmla="*/ 1081088 w 1110123"/>
                <a:gd name="connsiteY46" fmla="*/ 685800 h 825185"/>
                <a:gd name="connsiteX47" fmla="*/ 1085850 w 1110123"/>
                <a:gd name="connsiteY47" fmla="*/ 671513 h 825185"/>
                <a:gd name="connsiteX48" fmla="*/ 1090613 w 1110123"/>
                <a:gd name="connsiteY48" fmla="*/ 642938 h 825185"/>
                <a:gd name="connsiteX49" fmla="*/ 1100138 w 1110123"/>
                <a:gd name="connsiteY49" fmla="*/ 628650 h 825185"/>
                <a:gd name="connsiteX50" fmla="*/ 1109663 w 1110123"/>
                <a:gd name="connsiteY50" fmla="*/ 595313 h 825185"/>
                <a:gd name="connsiteX51" fmla="*/ 1100138 w 1110123"/>
                <a:gd name="connsiteY51" fmla="*/ 566738 h 825185"/>
                <a:gd name="connsiteX52" fmla="*/ 1085850 w 1110123"/>
                <a:gd name="connsiteY52" fmla="*/ 538163 h 825185"/>
                <a:gd name="connsiteX53" fmla="*/ 1081088 w 1110123"/>
                <a:gd name="connsiteY53" fmla="*/ 523875 h 825185"/>
                <a:gd name="connsiteX54" fmla="*/ 1062038 w 1110123"/>
                <a:gd name="connsiteY54" fmla="*/ 495300 h 825185"/>
                <a:gd name="connsiteX55" fmla="*/ 1057275 w 1110123"/>
                <a:gd name="connsiteY55" fmla="*/ 481013 h 825185"/>
                <a:gd name="connsiteX56" fmla="*/ 1042988 w 1110123"/>
                <a:gd name="connsiteY56" fmla="*/ 476250 h 825185"/>
                <a:gd name="connsiteX57" fmla="*/ 1038225 w 1110123"/>
                <a:gd name="connsiteY57" fmla="*/ 461963 h 825185"/>
                <a:gd name="connsiteX58" fmla="*/ 1019175 w 1110123"/>
                <a:gd name="connsiteY58" fmla="*/ 433388 h 825185"/>
                <a:gd name="connsiteX59" fmla="*/ 1009650 w 1110123"/>
                <a:gd name="connsiteY59" fmla="*/ 419100 h 825185"/>
                <a:gd name="connsiteX60" fmla="*/ 1000125 w 1110123"/>
                <a:gd name="connsiteY60" fmla="*/ 404813 h 825185"/>
                <a:gd name="connsiteX61" fmla="*/ 990600 w 1110123"/>
                <a:gd name="connsiteY61" fmla="*/ 390525 h 825185"/>
                <a:gd name="connsiteX62" fmla="*/ 981075 w 1110123"/>
                <a:gd name="connsiteY62" fmla="*/ 361950 h 825185"/>
                <a:gd name="connsiteX63" fmla="*/ 952500 w 1110123"/>
                <a:gd name="connsiteY63" fmla="*/ 352425 h 825185"/>
                <a:gd name="connsiteX64" fmla="*/ 942975 w 1110123"/>
                <a:gd name="connsiteY64" fmla="*/ 338138 h 825185"/>
                <a:gd name="connsiteX65" fmla="*/ 890588 w 1110123"/>
                <a:gd name="connsiteY65" fmla="*/ 323850 h 825185"/>
                <a:gd name="connsiteX66" fmla="*/ 862013 w 1110123"/>
                <a:gd name="connsiteY66" fmla="*/ 304800 h 825185"/>
                <a:gd name="connsiteX67" fmla="*/ 847725 w 1110123"/>
                <a:gd name="connsiteY67" fmla="*/ 295275 h 825185"/>
                <a:gd name="connsiteX68" fmla="*/ 819150 w 1110123"/>
                <a:gd name="connsiteY68" fmla="*/ 252413 h 825185"/>
                <a:gd name="connsiteX69" fmla="*/ 809625 w 1110123"/>
                <a:gd name="connsiteY69" fmla="*/ 238125 h 825185"/>
                <a:gd name="connsiteX70" fmla="*/ 804863 w 1110123"/>
                <a:gd name="connsiteY70" fmla="*/ 185738 h 825185"/>
                <a:gd name="connsiteX71" fmla="*/ 814388 w 1110123"/>
                <a:gd name="connsiteY71" fmla="*/ 157163 h 825185"/>
                <a:gd name="connsiteX72" fmla="*/ 819150 w 1110123"/>
                <a:gd name="connsiteY72" fmla="*/ 57150 h 825185"/>
                <a:gd name="connsiteX73" fmla="*/ 823913 w 1110123"/>
                <a:gd name="connsiteY73" fmla="*/ 33338 h 825185"/>
                <a:gd name="connsiteX74" fmla="*/ 828675 w 1110123"/>
                <a:gd name="connsiteY74" fmla="*/ 19050 h 825185"/>
                <a:gd name="connsiteX75" fmla="*/ 857250 w 1110123"/>
                <a:gd name="connsiteY75" fmla="*/ 9525 h 825185"/>
                <a:gd name="connsiteX76" fmla="*/ 871538 w 1110123"/>
                <a:gd name="connsiteY76" fmla="*/ 0 h 825185"/>
                <a:gd name="connsiteX77" fmla="*/ 904875 w 1110123"/>
                <a:gd name="connsiteY77" fmla="*/ 4763 h 825185"/>
                <a:gd name="connsiteX78" fmla="*/ 919163 w 1110123"/>
                <a:gd name="connsiteY78" fmla="*/ 9525 h 825185"/>
                <a:gd name="connsiteX79" fmla="*/ 928688 w 1110123"/>
                <a:gd name="connsiteY79" fmla="*/ 23813 h 825185"/>
                <a:gd name="connsiteX80" fmla="*/ 942975 w 1110123"/>
                <a:gd name="connsiteY80" fmla="*/ 52388 h 825185"/>
                <a:gd name="connsiteX81" fmla="*/ 957263 w 1110123"/>
                <a:gd name="connsiteY81" fmla="*/ 57150 h 825185"/>
                <a:gd name="connsiteX82" fmla="*/ 966788 w 1110123"/>
                <a:gd name="connsiteY82" fmla="*/ 71438 h 825185"/>
                <a:gd name="connsiteX83" fmla="*/ 971550 w 1110123"/>
                <a:gd name="connsiteY83" fmla="*/ 100013 h 825185"/>
                <a:gd name="connsiteX84" fmla="*/ 985838 w 1110123"/>
                <a:gd name="connsiteY84" fmla="*/ 104775 h 825185"/>
                <a:gd name="connsiteX85" fmla="*/ 1004888 w 1110123"/>
                <a:gd name="connsiteY85" fmla="*/ 114300 h 825185"/>
                <a:gd name="connsiteX86" fmla="*/ 1014413 w 1110123"/>
                <a:gd name="connsiteY86" fmla="*/ 128588 h 825185"/>
                <a:gd name="connsiteX87" fmla="*/ 1023938 w 1110123"/>
                <a:gd name="connsiteY87" fmla="*/ 157163 h 825185"/>
                <a:gd name="connsiteX88" fmla="*/ 1038225 w 1110123"/>
                <a:gd name="connsiteY88" fmla="*/ 161925 h 825185"/>
                <a:gd name="connsiteX89" fmla="*/ 1042988 w 1110123"/>
                <a:gd name="connsiteY89" fmla="*/ 176213 h 825185"/>
                <a:gd name="connsiteX90" fmla="*/ 1057275 w 1110123"/>
                <a:gd name="connsiteY90" fmla="*/ 185738 h 82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10123" h="825185">
                  <a:moveTo>
                    <a:pt x="0" y="704850"/>
                  </a:moveTo>
                  <a:cubicBezTo>
                    <a:pt x="4763" y="708025"/>
                    <a:pt x="9891" y="710711"/>
                    <a:pt x="14288" y="714375"/>
                  </a:cubicBezTo>
                  <a:cubicBezTo>
                    <a:pt x="19462" y="718687"/>
                    <a:pt x="22420" y="725928"/>
                    <a:pt x="28575" y="728663"/>
                  </a:cubicBezTo>
                  <a:cubicBezTo>
                    <a:pt x="33945" y="731050"/>
                    <a:pt x="95058" y="738164"/>
                    <a:pt x="95250" y="738188"/>
                  </a:cubicBezTo>
                  <a:cubicBezTo>
                    <a:pt x="143306" y="754204"/>
                    <a:pt x="68737" y="729757"/>
                    <a:pt x="128588" y="747713"/>
                  </a:cubicBezTo>
                  <a:cubicBezTo>
                    <a:pt x="138205" y="750598"/>
                    <a:pt x="147638" y="754063"/>
                    <a:pt x="157163" y="757238"/>
                  </a:cubicBezTo>
                  <a:lnTo>
                    <a:pt x="171450" y="762000"/>
                  </a:lnTo>
                  <a:lnTo>
                    <a:pt x="185738" y="766763"/>
                  </a:lnTo>
                  <a:cubicBezTo>
                    <a:pt x="196850" y="800100"/>
                    <a:pt x="185738" y="792163"/>
                    <a:pt x="209550" y="800100"/>
                  </a:cubicBezTo>
                  <a:cubicBezTo>
                    <a:pt x="233363" y="796925"/>
                    <a:pt x="260050" y="802353"/>
                    <a:pt x="280988" y="790575"/>
                  </a:cubicBezTo>
                  <a:cubicBezTo>
                    <a:pt x="290772" y="785072"/>
                    <a:pt x="279015" y="766218"/>
                    <a:pt x="285750" y="757238"/>
                  </a:cubicBezTo>
                  <a:cubicBezTo>
                    <a:pt x="290607" y="750762"/>
                    <a:pt x="301710" y="754438"/>
                    <a:pt x="309563" y="752475"/>
                  </a:cubicBezTo>
                  <a:cubicBezTo>
                    <a:pt x="314433" y="751257"/>
                    <a:pt x="319088" y="749300"/>
                    <a:pt x="323850" y="747713"/>
                  </a:cubicBezTo>
                  <a:cubicBezTo>
                    <a:pt x="340227" y="735430"/>
                    <a:pt x="343271" y="731372"/>
                    <a:pt x="361950" y="723900"/>
                  </a:cubicBezTo>
                  <a:cubicBezTo>
                    <a:pt x="371272" y="720171"/>
                    <a:pt x="390525" y="714375"/>
                    <a:pt x="390525" y="714375"/>
                  </a:cubicBezTo>
                  <a:cubicBezTo>
                    <a:pt x="392113" y="708025"/>
                    <a:pt x="393868" y="701715"/>
                    <a:pt x="395288" y="695325"/>
                  </a:cubicBezTo>
                  <a:cubicBezTo>
                    <a:pt x="397044" y="687423"/>
                    <a:pt x="396034" y="678541"/>
                    <a:pt x="400050" y="671513"/>
                  </a:cubicBezTo>
                  <a:cubicBezTo>
                    <a:pt x="402890" y="666543"/>
                    <a:pt x="408655" y="662670"/>
                    <a:pt x="414338" y="661988"/>
                  </a:cubicBezTo>
                  <a:cubicBezTo>
                    <a:pt x="449050" y="657822"/>
                    <a:pt x="484188" y="658813"/>
                    <a:pt x="519113" y="657225"/>
                  </a:cubicBezTo>
                  <a:cubicBezTo>
                    <a:pt x="528380" y="629421"/>
                    <a:pt x="520257" y="656268"/>
                    <a:pt x="528638" y="614363"/>
                  </a:cubicBezTo>
                  <a:cubicBezTo>
                    <a:pt x="529922" y="607945"/>
                    <a:pt x="527070" y="596979"/>
                    <a:pt x="533400" y="595313"/>
                  </a:cubicBezTo>
                  <a:cubicBezTo>
                    <a:pt x="561077" y="588029"/>
                    <a:pt x="590550" y="592138"/>
                    <a:pt x="619125" y="590550"/>
                  </a:cubicBezTo>
                  <a:cubicBezTo>
                    <a:pt x="623888" y="587375"/>
                    <a:pt x="627747" y="581834"/>
                    <a:pt x="633413" y="581025"/>
                  </a:cubicBezTo>
                  <a:cubicBezTo>
                    <a:pt x="639893" y="580099"/>
                    <a:pt x="646045" y="584504"/>
                    <a:pt x="652463" y="585788"/>
                  </a:cubicBezTo>
                  <a:cubicBezTo>
                    <a:pt x="661932" y="587682"/>
                    <a:pt x="671513" y="588963"/>
                    <a:pt x="681038" y="590550"/>
                  </a:cubicBezTo>
                  <a:cubicBezTo>
                    <a:pt x="682625" y="601663"/>
                    <a:pt x="680780" y="613848"/>
                    <a:pt x="685800" y="623888"/>
                  </a:cubicBezTo>
                  <a:cubicBezTo>
                    <a:pt x="688045" y="628378"/>
                    <a:pt x="695187" y="627561"/>
                    <a:pt x="700088" y="628650"/>
                  </a:cubicBezTo>
                  <a:cubicBezTo>
                    <a:pt x="709514" y="630745"/>
                    <a:pt x="719138" y="631825"/>
                    <a:pt x="728663" y="633413"/>
                  </a:cubicBezTo>
                  <a:cubicBezTo>
                    <a:pt x="742950" y="642938"/>
                    <a:pt x="744538" y="641351"/>
                    <a:pt x="752475" y="657225"/>
                  </a:cubicBezTo>
                  <a:cubicBezTo>
                    <a:pt x="754720" y="661715"/>
                    <a:pt x="753061" y="668728"/>
                    <a:pt x="757238" y="671513"/>
                  </a:cubicBezTo>
                  <a:cubicBezTo>
                    <a:pt x="763973" y="676003"/>
                    <a:pt x="773113" y="674688"/>
                    <a:pt x="781050" y="676275"/>
                  </a:cubicBezTo>
                  <a:cubicBezTo>
                    <a:pt x="784225" y="681038"/>
                    <a:pt x="786528" y="686516"/>
                    <a:pt x="790575" y="690563"/>
                  </a:cubicBezTo>
                  <a:cubicBezTo>
                    <a:pt x="801538" y="701526"/>
                    <a:pt x="809340" y="701207"/>
                    <a:pt x="823913" y="704850"/>
                  </a:cubicBezTo>
                  <a:cubicBezTo>
                    <a:pt x="825500" y="700088"/>
                    <a:pt x="824014" y="692427"/>
                    <a:pt x="828675" y="690563"/>
                  </a:cubicBezTo>
                  <a:cubicBezTo>
                    <a:pt x="848022" y="682824"/>
                    <a:pt x="849163" y="699638"/>
                    <a:pt x="852488" y="709613"/>
                  </a:cubicBezTo>
                  <a:cubicBezTo>
                    <a:pt x="850900" y="727075"/>
                    <a:pt x="847725" y="744466"/>
                    <a:pt x="847725" y="762000"/>
                  </a:cubicBezTo>
                  <a:cubicBezTo>
                    <a:pt x="847725" y="771656"/>
                    <a:pt x="844577" y="785037"/>
                    <a:pt x="852488" y="790575"/>
                  </a:cubicBezTo>
                  <a:cubicBezTo>
                    <a:pt x="864265" y="798819"/>
                    <a:pt x="881073" y="793658"/>
                    <a:pt x="895350" y="795338"/>
                  </a:cubicBezTo>
                  <a:lnTo>
                    <a:pt x="933450" y="800100"/>
                  </a:lnTo>
                  <a:cubicBezTo>
                    <a:pt x="941812" y="825185"/>
                    <a:pt x="931349" y="809625"/>
                    <a:pt x="957263" y="809625"/>
                  </a:cubicBezTo>
                  <a:cubicBezTo>
                    <a:pt x="962283" y="809625"/>
                    <a:pt x="966707" y="813067"/>
                    <a:pt x="971550" y="814388"/>
                  </a:cubicBezTo>
                  <a:cubicBezTo>
                    <a:pt x="984180" y="817833"/>
                    <a:pt x="1009650" y="823913"/>
                    <a:pt x="1009650" y="823913"/>
                  </a:cubicBezTo>
                  <a:cubicBezTo>
                    <a:pt x="1042988" y="812800"/>
                    <a:pt x="1035050" y="823913"/>
                    <a:pt x="1042988" y="800100"/>
                  </a:cubicBezTo>
                  <a:cubicBezTo>
                    <a:pt x="1044575" y="774700"/>
                    <a:pt x="1045086" y="749210"/>
                    <a:pt x="1047750" y="723900"/>
                  </a:cubicBezTo>
                  <a:cubicBezTo>
                    <a:pt x="1048276" y="718908"/>
                    <a:pt x="1049728" y="713790"/>
                    <a:pt x="1052513" y="709613"/>
                  </a:cubicBezTo>
                  <a:cubicBezTo>
                    <a:pt x="1056249" y="704009"/>
                    <a:pt x="1061626" y="699637"/>
                    <a:pt x="1066800" y="695325"/>
                  </a:cubicBezTo>
                  <a:cubicBezTo>
                    <a:pt x="1071197" y="691661"/>
                    <a:pt x="1076325" y="688975"/>
                    <a:pt x="1081088" y="685800"/>
                  </a:cubicBezTo>
                  <a:cubicBezTo>
                    <a:pt x="1082675" y="681038"/>
                    <a:pt x="1084761" y="676413"/>
                    <a:pt x="1085850" y="671513"/>
                  </a:cubicBezTo>
                  <a:cubicBezTo>
                    <a:pt x="1087945" y="662087"/>
                    <a:pt x="1087559" y="652099"/>
                    <a:pt x="1090613" y="642938"/>
                  </a:cubicBezTo>
                  <a:cubicBezTo>
                    <a:pt x="1092423" y="637508"/>
                    <a:pt x="1096963" y="633413"/>
                    <a:pt x="1100138" y="628650"/>
                  </a:cubicBezTo>
                  <a:cubicBezTo>
                    <a:pt x="1102030" y="622972"/>
                    <a:pt x="1110123" y="599911"/>
                    <a:pt x="1109663" y="595313"/>
                  </a:cubicBezTo>
                  <a:cubicBezTo>
                    <a:pt x="1108664" y="585323"/>
                    <a:pt x="1103313" y="576263"/>
                    <a:pt x="1100138" y="566738"/>
                  </a:cubicBezTo>
                  <a:cubicBezTo>
                    <a:pt x="1093566" y="547021"/>
                    <a:pt x="1098159" y="556626"/>
                    <a:pt x="1085850" y="538163"/>
                  </a:cubicBezTo>
                  <a:cubicBezTo>
                    <a:pt x="1084263" y="533400"/>
                    <a:pt x="1083526" y="528263"/>
                    <a:pt x="1081088" y="523875"/>
                  </a:cubicBezTo>
                  <a:cubicBezTo>
                    <a:pt x="1075529" y="513868"/>
                    <a:pt x="1065659" y="506160"/>
                    <a:pt x="1062038" y="495300"/>
                  </a:cubicBezTo>
                  <a:cubicBezTo>
                    <a:pt x="1060450" y="490538"/>
                    <a:pt x="1060825" y="484563"/>
                    <a:pt x="1057275" y="481013"/>
                  </a:cubicBezTo>
                  <a:cubicBezTo>
                    <a:pt x="1053725" y="477463"/>
                    <a:pt x="1047750" y="477838"/>
                    <a:pt x="1042988" y="476250"/>
                  </a:cubicBezTo>
                  <a:cubicBezTo>
                    <a:pt x="1041400" y="471488"/>
                    <a:pt x="1040663" y="466351"/>
                    <a:pt x="1038225" y="461963"/>
                  </a:cubicBezTo>
                  <a:cubicBezTo>
                    <a:pt x="1032665" y="451956"/>
                    <a:pt x="1025525" y="442913"/>
                    <a:pt x="1019175" y="433388"/>
                  </a:cubicBezTo>
                  <a:lnTo>
                    <a:pt x="1009650" y="419100"/>
                  </a:lnTo>
                  <a:lnTo>
                    <a:pt x="1000125" y="404813"/>
                  </a:lnTo>
                  <a:lnTo>
                    <a:pt x="990600" y="390525"/>
                  </a:lnTo>
                  <a:cubicBezTo>
                    <a:pt x="987425" y="381000"/>
                    <a:pt x="990600" y="365125"/>
                    <a:pt x="981075" y="361950"/>
                  </a:cubicBezTo>
                  <a:lnTo>
                    <a:pt x="952500" y="352425"/>
                  </a:lnTo>
                  <a:cubicBezTo>
                    <a:pt x="949325" y="347663"/>
                    <a:pt x="947829" y="341171"/>
                    <a:pt x="942975" y="338138"/>
                  </a:cubicBezTo>
                  <a:cubicBezTo>
                    <a:pt x="931602" y="331030"/>
                    <a:pt x="904185" y="326570"/>
                    <a:pt x="890588" y="323850"/>
                  </a:cubicBezTo>
                  <a:lnTo>
                    <a:pt x="862013" y="304800"/>
                  </a:lnTo>
                  <a:lnTo>
                    <a:pt x="847725" y="295275"/>
                  </a:lnTo>
                  <a:lnTo>
                    <a:pt x="819150" y="252413"/>
                  </a:lnTo>
                  <a:lnTo>
                    <a:pt x="809625" y="238125"/>
                  </a:lnTo>
                  <a:cubicBezTo>
                    <a:pt x="799210" y="206880"/>
                    <a:pt x="796785" y="215357"/>
                    <a:pt x="804863" y="185738"/>
                  </a:cubicBezTo>
                  <a:cubicBezTo>
                    <a:pt x="807505" y="176052"/>
                    <a:pt x="814388" y="157163"/>
                    <a:pt x="814388" y="157163"/>
                  </a:cubicBezTo>
                  <a:cubicBezTo>
                    <a:pt x="815975" y="123825"/>
                    <a:pt x="816590" y="90427"/>
                    <a:pt x="819150" y="57150"/>
                  </a:cubicBezTo>
                  <a:cubicBezTo>
                    <a:pt x="819771" y="49079"/>
                    <a:pt x="821950" y="41191"/>
                    <a:pt x="823913" y="33338"/>
                  </a:cubicBezTo>
                  <a:cubicBezTo>
                    <a:pt x="825131" y="28468"/>
                    <a:pt x="824590" y="21968"/>
                    <a:pt x="828675" y="19050"/>
                  </a:cubicBezTo>
                  <a:cubicBezTo>
                    <a:pt x="836845" y="13214"/>
                    <a:pt x="848896" y="15094"/>
                    <a:pt x="857250" y="9525"/>
                  </a:cubicBezTo>
                  <a:lnTo>
                    <a:pt x="871538" y="0"/>
                  </a:lnTo>
                  <a:cubicBezTo>
                    <a:pt x="882650" y="1588"/>
                    <a:pt x="893868" y="2562"/>
                    <a:pt x="904875" y="4763"/>
                  </a:cubicBezTo>
                  <a:cubicBezTo>
                    <a:pt x="909798" y="5748"/>
                    <a:pt x="915243" y="6389"/>
                    <a:pt x="919163" y="9525"/>
                  </a:cubicBezTo>
                  <a:cubicBezTo>
                    <a:pt x="923633" y="13101"/>
                    <a:pt x="925513" y="19050"/>
                    <a:pt x="928688" y="23813"/>
                  </a:cubicBezTo>
                  <a:cubicBezTo>
                    <a:pt x="931825" y="33225"/>
                    <a:pt x="934582" y="45674"/>
                    <a:pt x="942975" y="52388"/>
                  </a:cubicBezTo>
                  <a:cubicBezTo>
                    <a:pt x="946895" y="55524"/>
                    <a:pt x="952500" y="55563"/>
                    <a:pt x="957263" y="57150"/>
                  </a:cubicBezTo>
                  <a:cubicBezTo>
                    <a:pt x="960438" y="61913"/>
                    <a:pt x="964978" y="66008"/>
                    <a:pt x="966788" y="71438"/>
                  </a:cubicBezTo>
                  <a:cubicBezTo>
                    <a:pt x="969841" y="80599"/>
                    <a:pt x="966759" y="91629"/>
                    <a:pt x="971550" y="100013"/>
                  </a:cubicBezTo>
                  <a:cubicBezTo>
                    <a:pt x="974041" y="104372"/>
                    <a:pt x="981224" y="102798"/>
                    <a:pt x="985838" y="104775"/>
                  </a:cubicBezTo>
                  <a:cubicBezTo>
                    <a:pt x="992364" y="107572"/>
                    <a:pt x="998538" y="111125"/>
                    <a:pt x="1004888" y="114300"/>
                  </a:cubicBezTo>
                  <a:cubicBezTo>
                    <a:pt x="1008063" y="119063"/>
                    <a:pt x="1012088" y="123357"/>
                    <a:pt x="1014413" y="128588"/>
                  </a:cubicBezTo>
                  <a:cubicBezTo>
                    <a:pt x="1018491" y="137763"/>
                    <a:pt x="1014413" y="153988"/>
                    <a:pt x="1023938" y="157163"/>
                  </a:cubicBezTo>
                  <a:lnTo>
                    <a:pt x="1038225" y="161925"/>
                  </a:lnTo>
                  <a:cubicBezTo>
                    <a:pt x="1039813" y="166688"/>
                    <a:pt x="1039852" y="172293"/>
                    <a:pt x="1042988" y="176213"/>
                  </a:cubicBezTo>
                  <a:cubicBezTo>
                    <a:pt x="1046564" y="180682"/>
                    <a:pt x="1057275" y="185738"/>
                    <a:pt x="1057275" y="18573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392019" y="4174275"/>
              <a:ext cx="450036" cy="1888388"/>
            </a:xfrm>
            <a:custGeom>
              <a:avLst/>
              <a:gdLst>
                <a:gd name="connsiteX0" fmla="*/ 8531 w 450036"/>
                <a:gd name="connsiteY0" fmla="*/ 2438 h 1888388"/>
                <a:gd name="connsiteX1" fmla="*/ 41869 w 450036"/>
                <a:gd name="connsiteY1" fmla="*/ 11963 h 1888388"/>
                <a:gd name="connsiteX2" fmla="*/ 56156 w 450036"/>
                <a:gd name="connsiteY2" fmla="*/ 16725 h 1888388"/>
                <a:gd name="connsiteX3" fmla="*/ 56156 w 450036"/>
                <a:gd name="connsiteY3" fmla="*/ 126263 h 1888388"/>
                <a:gd name="connsiteX4" fmla="*/ 75206 w 450036"/>
                <a:gd name="connsiteY4" fmla="*/ 207225 h 1888388"/>
                <a:gd name="connsiteX5" fmla="*/ 79969 w 450036"/>
                <a:gd name="connsiteY5" fmla="*/ 221513 h 1888388"/>
                <a:gd name="connsiteX6" fmla="*/ 84731 w 450036"/>
                <a:gd name="connsiteY6" fmla="*/ 240563 h 1888388"/>
                <a:gd name="connsiteX7" fmla="*/ 99019 w 450036"/>
                <a:gd name="connsiteY7" fmla="*/ 245325 h 1888388"/>
                <a:gd name="connsiteX8" fmla="*/ 103781 w 450036"/>
                <a:gd name="connsiteY8" fmla="*/ 259613 h 1888388"/>
                <a:gd name="connsiteX9" fmla="*/ 132356 w 450036"/>
                <a:gd name="connsiteY9" fmla="*/ 264375 h 1888388"/>
                <a:gd name="connsiteX10" fmla="*/ 151406 w 450036"/>
                <a:gd name="connsiteY10" fmla="*/ 269138 h 1888388"/>
                <a:gd name="connsiteX11" fmla="*/ 179981 w 450036"/>
                <a:gd name="connsiteY11" fmla="*/ 278663 h 1888388"/>
                <a:gd name="connsiteX12" fmla="*/ 184744 w 450036"/>
                <a:gd name="connsiteY12" fmla="*/ 297713 h 1888388"/>
                <a:gd name="connsiteX13" fmla="*/ 203794 w 450036"/>
                <a:gd name="connsiteY13" fmla="*/ 307238 h 1888388"/>
                <a:gd name="connsiteX14" fmla="*/ 241894 w 450036"/>
                <a:gd name="connsiteY14" fmla="*/ 321525 h 1888388"/>
                <a:gd name="connsiteX15" fmla="*/ 256181 w 450036"/>
                <a:gd name="connsiteY15" fmla="*/ 331050 h 1888388"/>
                <a:gd name="connsiteX16" fmla="*/ 279994 w 450036"/>
                <a:gd name="connsiteY16" fmla="*/ 335813 h 1888388"/>
                <a:gd name="connsiteX17" fmla="*/ 299044 w 450036"/>
                <a:gd name="connsiteY17" fmla="*/ 340575 h 1888388"/>
                <a:gd name="connsiteX18" fmla="*/ 313331 w 450036"/>
                <a:gd name="connsiteY18" fmla="*/ 350100 h 1888388"/>
                <a:gd name="connsiteX19" fmla="*/ 346669 w 450036"/>
                <a:gd name="connsiteY19" fmla="*/ 359625 h 1888388"/>
                <a:gd name="connsiteX20" fmla="*/ 375244 w 450036"/>
                <a:gd name="connsiteY20" fmla="*/ 397725 h 1888388"/>
                <a:gd name="connsiteX21" fmla="*/ 380006 w 450036"/>
                <a:gd name="connsiteY21" fmla="*/ 412013 h 1888388"/>
                <a:gd name="connsiteX22" fmla="*/ 384769 w 450036"/>
                <a:gd name="connsiteY22" fmla="*/ 426300 h 1888388"/>
                <a:gd name="connsiteX23" fmla="*/ 327619 w 450036"/>
                <a:gd name="connsiteY23" fmla="*/ 445350 h 1888388"/>
                <a:gd name="connsiteX24" fmla="*/ 313331 w 450036"/>
                <a:gd name="connsiteY24" fmla="*/ 454875 h 1888388"/>
                <a:gd name="connsiteX25" fmla="*/ 284756 w 450036"/>
                <a:gd name="connsiteY25" fmla="*/ 464400 h 1888388"/>
                <a:gd name="connsiteX26" fmla="*/ 270469 w 450036"/>
                <a:gd name="connsiteY26" fmla="*/ 469163 h 1888388"/>
                <a:gd name="connsiteX27" fmla="*/ 237131 w 450036"/>
                <a:gd name="connsiteY27" fmla="*/ 492975 h 1888388"/>
                <a:gd name="connsiteX28" fmla="*/ 222844 w 450036"/>
                <a:gd name="connsiteY28" fmla="*/ 497738 h 1888388"/>
                <a:gd name="connsiteX29" fmla="*/ 222844 w 450036"/>
                <a:gd name="connsiteY29" fmla="*/ 716813 h 1888388"/>
                <a:gd name="connsiteX30" fmla="*/ 256181 w 450036"/>
                <a:gd name="connsiteY30" fmla="*/ 731100 h 1888388"/>
                <a:gd name="connsiteX31" fmla="*/ 260944 w 450036"/>
                <a:gd name="connsiteY31" fmla="*/ 750150 h 1888388"/>
                <a:gd name="connsiteX32" fmla="*/ 299044 w 450036"/>
                <a:gd name="connsiteY32" fmla="*/ 769200 h 1888388"/>
                <a:gd name="connsiteX33" fmla="*/ 303806 w 450036"/>
                <a:gd name="connsiteY33" fmla="*/ 783488 h 1888388"/>
                <a:gd name="connsiteX34" fmla="*/ 308569 w 450036"/>
                <a:gd name="connsiteY34" fmla="*/ 807300 h 1888388"/>
                <a:gd name="connsiteX35" fmla="*/ 322856 w 450036"/>
                <a:gd name="connsiteY35" fmla="*/ 816825 h 1888388"/>
                <a:gd name="connsiteX36" fmla="*/ 370481 w 450036"/>
                <a:gd name="connsiteY36" fmla="*/ 826350 h 1888388"/>
                <a:gd name="connsiteX37" fmla="*/ 375244 w 450036"/>
                <a:gd name="connsiteY37" fmla="*/ 840638 h 1888388"/>
                <a:gd name="connsiteX38" fmla="*/ 384769 w 450036"/>
                <a:gd name="connsiteY38" fmla="*/ 854925 h 1888388"/>
                <a:gd name="connsiteX39" fmla="*/ 389531 w 450036"/>
                <a:gd name="connsiteY39" fmla="*/ 888263 h 1888388"/>
                <a:gd name="connsiteX40" fmla="*/ 384769 w 450036"/>
                <a:gd name="connsiteY40" fmla="*/ 945413 h 1888388"/>
                <a:gd name="connsiteX41" fmla="*/ 370481 w 450036"/>
                <a:gd name="connsiteY41" fmla="*/ 950175 h 1888388"/>
                <a:gd name="connsiteX42" fmla="*/ 341906 w 450036"/>
                <a:gd name="connsiteY42" fmla="*/ 954938 h 1888388"/>
                <a:gd name="connsiteX43" fmla="*/ 327619 w 450036"/>
                <a:gd name="connsiteY43" fmla="*/ 964463 h 1888388"/>
                <a:gd name="connsiteX44" fmla="*/ 313331 w 450036"/>
                <a:gd name="connsiteY44" fmla="*/ 969225 h 1888388"/>
                <a:gd name="connsiteX45" fmla="*/ 284756 w 450036"/>
                <a:gd name="connsiteY45" fmla="*/ 988275 h 1888388"/>
                <a:gd name="connsiteX46" fmla="*/ 275231 w 450036"/>
                <a:gd name="connsiteY46" fmla="*/ 1002563 h 1888388"/>
                <a:gd name="connsiteX47" fmla="*/ 289519 w 450036"/>
                <a:gd name="connsiteY47" fmla="*/ 1045425 h 1888388"/>
                <a:gd name="connsiteX48" fmla="*/ 318094 w 450036"/>
                <a:gd name="connsiteY48" fmla="*/ 1131150 h 1888388"/>
                <a:gd name="connsiteX49" fmla="*/ 332381 w 450036"/>
                <a:gd name="connsiteY49" fmla="*/ 1135913 h 1888388"/>
                <a:gd name="connsiteX50" fmla="*/ 346669 w 450036"/>
                <a:gd name="connsiteY50" fmla="*/ 1131150 h 1888388"/>
                <a:gd name="connsiteX51" fmla="*/ 351431 w 450036"/>
                <a:gd name="connsiteY51" fmla="*/ 1145438 h 1888388"/>
                <a:gd name="connsiteX52" fmla="*/ 365719 w 450036"/>
                <a:gd name="connsiteY52" fmla="*/ 1174013 h 1888388"/>
                <a:gd name="connsiteX53" fmla="*/ 360956 w 450036"/>
                <a:gd name="connsiteY53" fmla="*/ 1188300 h 1888388"/>
                <a:gd name="connsiteX54" fmla="*/ 332381 w 450036"/>
                <a:gd name="connsiteY54" fmla="*/ 1197825 h 1888388"/>
                <a:gd name="connsiteX55" fmla="*/ 318094 w 450036"/>
                <a:gd name="connsiteY55" fmla="*/ 1207350 h 1888388"/>
                <a:gd name="connsiteX56" fmla="*/ 303806 w 450036"/>
                <a:gd name="connsiteY56" fmla="*/ 1212113 h 1888388"/>
                <a:gd name="connsiteX57" fmla="*/ 318094 w 450036"/>
                <a:gd name="connsiteY57" fmla="*/ 1226400 h 1888388"/>
                <a:gd name="connsiteX58" fmla="*/ 322856 w 450036"/>
                <a:gd name="connsiteY58" fmla="*/ 1240688 h 1888388"/>
                <a:gd name="connsiteX59" fmla="*/ 322856 w 450036"/>
                <a:gd name="connsiteY59" fmla="*/ 1316888 h 1888388"/>
                <a:gd name="connsiteX60" fmla="*/ 313331 w 450036"/>
                <a:gd name="connsiteY60" fmla="*/ 1345463 h 1888388"/>
                <a:gd name="connsiteX61" fmla="*/ 327619 w 450036"/>
                <a:gd name="connsiteY61" fmla="*/ 1354988 h 1888388"/>
                <a:gd name="connsiteX62" fmla="*/ 370481 w 450036"/>
                <a:gd name="connsiteY62" fmla="*/ 1364513 h 1888388"/>
                <a:gd name="connsiteX63" fmla="*/ 380006 w 450036"/>
                <a:gd name="connsiteY63" fmla="*/ 1378800 h 1888388"/>
                <a:gd name="connsiteX64" fmla="*/ 399056 w 450036"/>
                <a:gd name="connsiteY64" fmla="*/ 1426425 h 1888388"/>
                <a:gd name="connsiteX65" fmla="*/ 427631 w 450036"/>
                <a:gd name="connsiteY65" fmla="*/ 1440713 h 1888388"/>
                <a:gd name="connsiteX66" fmla="*/ 432394 w 450036"/>
                <a:gd name="connsiteY66" fmla="*/ 1535963 h 1888388"/>
                <a:gd name="connsiteX67" fmla="*/ 403819 w 450036"/>
                <a:gd name="connsiteY67" fmla="*/ 1550250 h 1888388"/>
                <a:gd name="connsiteX68" fmla="*/ 389531 w 450036"/>
                <a:gd name="connsiteY68" fmla="*/ 1559775 h 1888388"/>
                <a:gd name="connsiteX69" fmla="*/ 375244 w 450036"/>
                <a:gd name="connsiteY69" fmla="*/ 1564538 h 1888388"/>
                <a:gd name="connsiteX70" fmla="*/ 380006 w 450036"/>
                <a:gd name="connsiteY70" fmla="*/ 1583588 h 1888388"/>
                <a:gd name="connsiteX71" fmla="*/ 413344 w 450036"/>
                <a:gd name="connsiteY71" fmla="*/ 1616925 h 1888388"/>
                <a:gd name="connsiteX72" fmla="*/ 422869 w 450036"/>
                <a:gd name="connsiteY72" fmla="*/ 1631213 h 1888388"/>
                <a:gd name="connsiteX73" fmla="*/ 422869 w 450036"/>
                <a:gd name="connsiteY73" fmla="*/ 1688363 h 1888388"/>
                <a:gd name="connsiteX74" fmla="*/ 408581 w 450036"/>
                <a:gd name="connsiteY74" fmla="*/ 1697888 h 1888388"/>
                <a:gd name="connsiteX75" fmla="*/ 399056 w 450036"/>
                <a:gd name="connsiteY75" fmla="*/ 1712175 h 1888388"/>
                <a:gd name="connsiteX76" fmla="*/ 380006 w 450036"/>
                <a:gd name="connsiteY76" fmla="*/ 1797900 h 1888388"/>
                <a:gd name="connsiteX77" fmla="*/ 370481 w 450036"/>
                <a:gd name="connsiteY77" fmla="*/ 1812188 h 1888388"/>
                <a:gd name="connsiteX78" fmla="*/ 375244 w 450036"/>
                <a:gd name="connsiteY78" fmla="*/ 1826475 h 1888388"/>
                <a:gd name="connsiteX79" fmla="*/ 370481 w 450036"/>
                <a:gd name="connsiteY79" fmla="*/ 1859813 h 1888388"/>
                <a:gd name="connsiteX80" fmla="*/ 341906 w 450036"/>
                <a:gd name="connsiteY80" fmla="*/ 1878863 h 1888388"/>
                <a:gd name="connsiteX81" fmla="*/ 327619 w 450036"/>
                <a:gd name="connsiteY81" fmla="*/ 1888388 h 188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50036" h="1888388">
                  <a:moveTo>
                    <a:pt x="8531" y="2438"/>
                  </a:moveTo>
                  <a:cubicBezTo>
                    <a:pt x="42795" y="13858"/>
                    <a:pt x="0" y="0"/>
                    <a:pt x="41869" y="11963"/>
                  </a:cubicBezTo>
                  <a:cubicBezTo>
                    <a:pt x="46696" y="13342"/>
                    <a:pt x="51394" y="15138"/>
                    <a:pt x="56156" y="16725"/>
                  </a:cubicBezTo>
                  <a:cubicBezTo>
                    <a:pt x="71764" y="63546"/>
                    <a:pt x="56156" y="10959"/>
                    <a:pt x="56156" y="126263"/>
                  </a:cubicBezTo>
                  <a:cubicBezTo>
                    <a:pt x="56156" y="205781"/>
                    <a:pt x="37777" y="194749"/>
                    <a:pt x="75206" y="207225"/>
                  </a:cubicBezTo>
                  <a:cubicBezTo>
                    <a:pt x="76794" y="211988"/>
                    <a:pt x="78590" y="216686"/>
                    <a:pt x="79969" y="221513"/>
                  </a:cubicBezTo>
                  <a:cubicBezTo>
                    <a:pt x="81767" y="227807"/>
                    <a:pt x="80642" y="235452"/>
                    <a:pt x="84731" y="240563"/>
                  </a:cubicBezTo>
                  <a:cubicBezTo>
                    <a:pt x="87867" y="244483"/>
                    <a:pt x="94256" y="243738"/>
                    <a:pt x="99019" y="245325"/>
                  </a:cubicBezTo>
                  <a:cubicBezTo>
                    <a:pt x="100606" y="250088"/>
                    <a:pt x="99422" y="257122"/>
                    <a:pt x="103781" y="259613"/>
                  </a:cubicBezTo>
                  <a:cubicBezTo>
                    <a:pt x="112165" y="264404"/>
                    <a:pt x="122887" y="262481"/>
                    <a:pt x="132356" y="264375"/>
                  </a:cubicBezTo>
                  <a:cubicBezTo>
                    <a:pt x="138774" y="265659"/>
                    <a:pt x="145137" y="267257"/>
                    <a:pt x="151406" y="269138"/>
                  </a:cubicBezTo>
                  <a:cubicBezTo>
                    <a:pt x="161023" y="272023"/>
                    <a:pt x="179981" y="278663"/>
                    <a:pt x="179981" y="278663"/>
                  </a:cubicBezTo>
                  <a:cubicBezTo>
                    <a:pt x="181569" y="285013"/>
                    <a:pt x="180554" y="292685"/>
                    <a:pt x="184744" y="297713"/>
                  </a:cubicBezTo>
                  <a:cubicBezTo>
                    <a:pt x="189289" y="303167"/>
                    <a:pt x="197630" y="303716"/>
                    <a:pt x="203794" y="307238"/>
                  </a:cubicBezTo>
                  <a:cubicBezTo>
                    <a:pt x="230207" y="322331"/>
                    <a:pt x="204845" y="314116"/>
                    <a:pt x="241894" y="321525"/>
                  </a:cubicBezTo>
                  <a:cubicBezTo>
                    <a:pt x="246656" y="324700"/>
                    <a:pt x="250822" y="329040"/>
                    <a:pt x="256181" y="331050"/>
                  </a:cubicBezTo>
                  <a:cubicBezTo>
                    <a:pt x="263760" y="333892"/>
                    <a:pt x="272092" y="334057"/>
                    <a:pt x="279994" y="335813"/>
                  </a:cubicBezTo>
                  <a:cubicBezTo>
                    <a:pt x="286384" y="337233"/>
                    <a:pt x="292694" y="338988"/>
                    <a:pt x="299044" y="340575"/>
                  </a:cubicBezTo>
                  <a:cubicBezTo>
                    <a:pt x="303806" y="343750"/>
                    <a:pt x="308212" y="347540"/>
                    <a:pt x="313331" y="350100"/>
                  </a:cubicBezTo>
                  <a:cubicBezTo>
                    <a:pt x="320166" y="353518"/>
                    <a:pt x="340561" y="358098"/>
                    <a:pt x="346669" y="359625"/>
                  </a:cubicBezTo>
                  <a:cubicBezTo>
                    <a:pt x="374699" y="373640"/>
                    <a:pt x="363475" y="362415"/>
                    <a:pt x="375244" y="397725"/>
                  </a:cubicBezTo>
                  <a:lnTo>
                    <a:pt x="380006" y="412013"/>
                  </a:lnTo>
                  <a:lnTo>
                    <a:pt x="384769" y="426300"/>
                  </a:lnTo>
                  <a:cubicBezTo>
                    <a:pt x="373733" y="459406"/>
                    <a:pt x="387548" y="432509"/>
                    <a:pt x="327619" y="445350"/>
                  </a:cubicBezTo>
                  <a:cubicBezTo>
                    <a:pt x="322022" y="446549"/>
                    <a:pt x="318562" y="452550"/>
                    <a:pt x="313331" y="454875"/>
                  </a:cubicBezTo>
                  <a:cubicBezTo>
                    <a:pt x="304156" y="458953"/>
                    <a:pt x="294281" y="461225"/>
                    <a:pt x="284756" y="464400"/>
                  </a:cubicBezTo>
                  <a:lnTo>
                    <a:pt x="270469" y="469163"/>
                  </a:lnTo>
                  <a:cubicBezTo>
                    <a:pt x="262531" y="492975"/>
                    <a:pt x="270469" y="481862"/>
                    <a:pt x="237131" y="492975"/>
                  </a:cubicBezTo>
                  <a:lnTo>
                    <a:pt x="222844" y="497738"/>
                  </a:lnTo>
                  <a:cubicBezTo>
                    <a:pt x="217359" y="574522"/>
                    <a:pt x="210771" y="634721"/>
                    <a:pt x="222844" y="716813"/>
                  </a:cubicBezTo>
                  <a:cubicBezTo>
                    <a:pt x="223451" y="720939"/>
                    <a:pt x="251374" y="729498"/>
                    <a:pt x="256181" y="731100"/>
                  </a:cubicBezTo>
                  <a:cubicBezTo>
                    <a:pt x="257769" y="737450"/>
                    <a:pt x="255618" y="746346"/>
                    <a:pt x="260944" y="750150"/>
                  </a:cubicBezTo>
                  <a:cubicBezTo>
                    <a:pt x="319017" y="791631"/>
                    <a:pt x="270025" y="725672"/>
                    <a:pt x="299044" y="769200"/>
                  </a:cubicBezTo>
                  <a:cubicBezTo>
                    <a:pt x="300631" y="773963"/>
                    <a:pt x="302588" y="778618"/>
                    <a:pt x="303806" y="783488"/>
                  </a:cubicBezTo>
                  <a:cubicBezTo>
                    <a:pt x="305769" y="791341"/>
                    <a:pt x="304553" y="800272"/>
                    <a:pt x="308569" y="807300"/>
                  </a:cubicBezTo>
                  <a:cubicBezTo>
                    <a:pt x="311409" y="812270"/>
                    <a:pt x="317737" y="814265"/>
                    <a:pt x="322856" y="816825"/>
                  </a:cubicBezTo>
                  <a:cubicBezTo>
                    <a:pt x="336157" y="823476"/>
                    <a:pt x="358191" y="824594"/>
                    <a:pt x="370481" y="826350"/>
                  </a:cubicBezTo>
                  <a:cubicBezTo>
                    <a:pt x="372069" y="831113"/>
                    <a:pt x="372999" y="836148"/>
                    <a:pt x="375244" y="840638"/>
                  </a:cubicBezTo>
                  <a:cubicBezTo>
                    <a:pt x="377804" y="845757"/>
                    <a:pt x="383124" y="849443"/>
                    <a:pt x="384769" y="854925"/>
                  </a:cubicBezTo>
                  <a:cubicBezTo>
                    <a:pt x="387995" y="865677"/>
                    <a:pt x="387944" y="877150"/>
                    <a:pt x="389531" y="888263"/>
                  </a:cubicBezTo>
                  <a:cubicBezTo>
                    <a:pt x="387944" y="907313"/>
                    <a:pt x="390391" y="927142"/>
                    <a:pt x="384769" y="945413"/>
                  </a:cubicBezTo>
                  <a:cubicBezTo>
                    <a:pt x="383293" y="950211"/>
                    <a:pt x="375382" y="949086"/>
                    <a:pt x="370481" y="950175"/>
                  </a:cubicBezTo>
                  <a:cubicBezTo>
                    <a:pt x="361055" y="952270"/>
                    <a:pt x="351431" y="953350"/>
                    <a:pt x="341906" y="954938"/>
                  </a:cubicBezTo>
                  <a:cubicBezTo>
                    <a:pt x="337144" y="958113"/>
                    <a:pt x="332738" y="961903"/>
                    <a:pt x="327619" y="964463"/>
                  </a:cubicBezTo>
                  <a:cubicBezTo>
                    <a:pt x="323129" y="966708"/>
                    <a:pt x="317719" y="966787"/>
                    <a:pt x="313331" y="969225"/>
                  </a:cubicBezTo>
                  <a:cubicBezTo>
                    <a:pt x="303324" y="974784"/>
                    <a:pt x="284756" y="988275"/>
                    <a:pt x="284756" y="988275"/>
                  </a:cubicBezTo>
                  <a:cubicBezTo>
                    <a:pt x="281581" y="993038"/>
                    <a:pt x="275863" y="996874"/>
                    <a:pt x="275231" y="1002563"/>
                  </a:cubicBezTo>
                  <a:cubicBezTo>
                    <a:pt x="272787" y="1024562"/>
                    <a:pt x="279467" y="1030348"/>
                    <a:pt x="289519" y="1045425"/>
                  </a:cubicBezTo>
                  <a:cubicBezTo>
                    <a:pt x="295258" y="1143002"/>
                    <a:pt x="267621" y="1118532"/>
                    <a:pt x="318094" y="1131150"/>
                  </a:cubicBezTo>
                  <a:cubicBezTo>
                    <a:pt x="322964" y="1132368"/>
                    <a:pt x="327619" y="1134325"/>
                    <a:pt x="332381" y="1135913"/>
                  </a:cubicBezTo>
                  <a:cubicBezTo>
                    <a:pt x="337144" y="1134325"/>
                    <a:pt x="342179" y="1128905"/>
                    <a:pt x="346669" y="1131150"/>
                  </a:cubicBezTo>
                  <a:cubicBezTo>
                    <a:pt x="351159" y="1133395"/>
                    <a:pt x="349186" y="1140948"/>
                    <a:pt x="351431" y="1145438"/>
                  </a:cubicBezTo>
                  <a:cubicBezTo>
                    <a:pt x="369899" y="1182375"/>
                    <a:pt x="353744" y="1138092"/>
                    <a:pt x="365719" y="1174013"/>
                  </a:cubicBezTo>
                  <a:cubicBezTo>
                    <a:pt x="364131" y="1178775"/>
                    <a:pt x="365041" y="1185382"/>
                    <a:pt x="360956" y="1188300"/>
                  </a:cubicBezTo>
                  <a:cubicBezTo>
                    <a:pt x="352786" y="1194136"/>
                    <a:pt x="332381" y="1197825"/>
                    <a:pt x="332381" y="1197825"/>
                  </a:cubicBezTo>
                  <a:cubicBezTo>
                    <a:pt x="327619" y="1201000"/>
                    <a:pt x="323213" y="1204790"/>
                    <a:pt x="318094" y="1207350"/>
                  </a:cubicBezTo>
                  <a:cubicBezTo>
                    <a:pt x="313604" y="1209595"/>
                    <a:pt x="303806" y="1207093"/>
                    <a:pt x="303806" y="1212113"/>
                  </a:cubicBezTo>
                  <a:lnTo>
                    <a:pt x="318094" y="1226400"/>
                  </a:lnTo>
                  <a:cubicBezTo>
                    <a:pt x="319681" y="1231163"/>
                    <a:pt x="322146" y="1235718"/>
                    <a:pt x="322856" y="1240688"/>
                  </a:cubicBezTo>
                  <a:cubicBezTo>
                    <a:pt x="328192" y="1278040"/>
                    <a:pt x="331132" y="1286544"/>
                    <a:pt x="322856" y="1316888"/>
                  </a:cubicBezTo>
                  <a:cubicBezTo>
                    <a:pt x="320214" y="1326574"/>
                    <a:pt x="313331" y="1345463"/>
                    <a:pt x="313331" y="1345463"/>
                  </a:cubicBezTo>
                  <a:cubicBezTo>
                    <a:pt x="318094" y="1348638"/>
                    <a:pt x="322358" y="1352733"/>
                    <a:pt x="327619" y="1354988"/>
                  </a:cubicBezTo>
                  <a:cubicBezTo>
                    <a:pt x="333499" y="1357508"/>
                    <a:pt x="366249" y="1363667"/>
                    <a:pt x="370481" y="1364513"/>
                  </a:cubicBezTo>
                  <a:cubicBezTo>
                    <a:pt x="373656" y="1369275"/>
                    <a:pt x="377996" y="1373441"/>
                    <a:pt x="380006" y="1378800"/>
                  </a:cubicBezTo>
                  <a:cubicBezTo>
                    <a:pt x="388158" y="1400537"/>
                    <a:pt x="378805" y="1408424"/>
                    <a:pt x="399056" y="1426425"/>
                  </a:cubicBezTo>
                  <a:cubicBezTo>
                    <a:pt x="407015" y="1433500"/>
                    <a:pt x="418106" y="1435950"/>
                    <a:pt x="427631" y="1440713"/>
                  </a:cubicBezTo>
                  <a:cubicBezTo>
                    <a:pt x="450036" y="1474320"/>
                    <a:pt x="447486" y="1464276"/>
                    <a:pt x="432394" y="1535963"/>
                  </a:cubicBezTo>
                  <a:cubicBezTo>
                    <a:pt x="431000" y="1542582"/>
                    <a:pt x="408565" y="1548668"/>
                    <a:pt x="403819" y="1550250"/>
                  </a:cubicBezTo>
                  <a:cubicBezTo>
                    <a:pt x="399056" y="1553425"/>
                    <a:pt x="394651" y="1557215"/>
                    <a:pt x="389531" y="1559775"/>
                  </a:cubicBezTo>
                  <a:cubicBezTo>
                    <a:pt x="385041" y="1562020"/>
                    <a:pt x="377108" y="1559877"/>
                    <a:pt x="375244" y="1564538"/>
                  </a:cubicBezTo>
                  <a:cubicBezTo>
                    <a:pt x="372813" y="1570615"/>
                    <a:pt x="377079" y="1577734"/>
                    <a:pt x="380006" y="1583588"/>
                  </a:cubicBezTo>
                  <a:cubicBezTo>
                    <a:pt x="395290" y="1614157"/>
                    <a:pt x="391068" y="1609501"/>
                    <a:pt x="413344" y="1616925"/>
                  </a:cubicBezTo>
                  <a:cubicBezTo>
                    <a:pt x="416519" y="1621688"/>
                    <a:pt x="420309" y="1626093"/>
                    <a:pt x="422869" y="1631213"/>
                  </a:cubicBezTo>
                  <a:cubicBezTo>
                    <a:pt x="431693" y="1648862"/>
                    <a:pt x="429569" y="1669937"/>
                    <a:pt x="422869" y="1688363"/>
                  </a:cubicBezTo>
                  <a:cubicBezTo>
                    <a:pt x="420913" y="1693742"/>
                    <a:pt x="413344" y="1694713"/>
                    <a:pt x="408581" y="1697888"/>
                  </a:cubicBezTo>
                  <a:cubicBezTo>
                    <a:pt x="405406" y="1702650"/>
                    <a:pt x="399905" y="1706515"/>
                    <a:pt x="399056" y="1712175"/>
                  </a:cubicBezTo>
                  <a:cubicBezTo>
                    <a:pt x="385748" y="1800900"/>
                    <a:pt x="421474" y="1784079"/>
                    <a:pt x="380006" y="1797900"/>
                  </a:cubicBezTo>
                  <a:cubicBezTo>
                    <a:pt x="376831" y="1802663"/>
                    <a:pt x="371422" y="1806542"/>
                    <a:pt x="370481" y="1812188"/>
                  </a:cubicBezTo>
                  <a:cubicBezTo>
                    <a:pt x="369656" y="1817140"/>
                    <a:pt x="375244" y="1821455"/>
                    <a:pt x="375244" y="1826475"/>
                  </a:cubicBezTo>
                  <a:cubicBezTo>
                    <a:pt x="375244" y="1837701"/>
                    <a:pt x="376508" y="1850342"/>
                    <a:pt x="370481" y="1859813"/>
                  </a:cubicBezTo>
                  <a:cubicBezTo>
                    <a:pt x="364335" y="1869471"/>
                    <a:pt x="351431" y="1872513"/>
                    <a:pt x="341906" y="1878863"/>
                  </a:cubicBezTo>
                  <a:lnTo>
                    <a:pt x="327619" y="1888388"/>
                  </a:ln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3806295" y="5603957"/>
              <a:ext cx="918105" cy="853993"/>
            </a:xfrm>
            <a:custGeom>
              <a:avLst/>
              <a:gdLst>
                <a:gd name="connsiteX0" fmla="*/ 918105 w 918105"/>
                <a:gd name="connsiteY0" fmla="*/ 458706 h 853993"/>
                <a:gd name="connsiteX1" fmla="*/ 884768 w 918105"/>
                <a:gd name="connsiteY1" fmla="*/ 472993 h 853993"/>
                <a:gd name="connsiteX2" fmla="*/ 856193 w 918105"/>
                <a:gd name="connsiteY2" fmla="*/ 482518 h 853993"/>
                <a:gd name="connsiteX3" fmla="*/ 837143 w 918105"/>
                <a:gd name="connsiteY3" fmla="*/ 539668 h 853993"/>
                <a:gd name="connsiteX4" fmla="*/ 822855 w 918105"/>
                <a:gd name="connsiteY4" fmla="*/ 549193 h 853993"/>
                <a:gd name="connsiteX5" fmla="*/ 794280 w 918105"/>
                <a:gd name="connsiteY5" fmla="*/ 558718 h 853993"/>
                <a:gd name="connsiteX6" fmla="*/ 770468 w 918105"/>
                <a:gd name="connsiteY6" fmla="*/ 601581 h 853993"/>
                <a:gd name="connsiteX7" fmla="*/ 775230 w 918105"/>
                <a:gd name="connsiteY7" fmla="*/ 634918 h 853993"/>
                <a:gd name="connsiteX8" fmla="*/ 765705 w 918105"/>
                <a:gd name="connsiteY8" fmla="*/ 649206 h 853993"/>
                <a:gd name="connsiteX9" fmla="*/ 737130 w 918105"/>
                <a:gd name="connsiteY9" fmla="*/ 663493 h 853993"/>
                <a:gd name="connsiteX10" fmla="*/ 727605 w 918105"/>
                <a:gd name="connsiteY10" fmla="*/ 677781 h 853993"/>
                <a:gd name="connsiteX11" fmla="*/ 722843 w 918105"/>
                <a:gd name="connsiteY11" fmla="*/ 701593 h 853993"/>
                <a:gd name="connsiteX12" fmla="*/ 694268 w 918105"/>
                <a:gd name="connsiteY12" fmla="*/ 711118 h 853993"/>
                <a:gd name="connsiteX13" fmla="*/ 679980 w 918105"/>
                <a:gd name="connsiteY13" fmla="*/ 720643 h 853993"/>
                <a:gd name="connsiteX14" fmla="*/ 689505 w 918105"/>
                <a:gd name="connsiteY14" fmla="*/ 773031 h 853993"/>
                <a:gd name="connsiteX15" fmla="*/ 694268 w 918105"/>
                <a:gd name="connsiteY15" fmla="*/ 801606 h 853993"/>
                <a:gd name="connsiteX16" fmla="*/ 689505 w 918105"/>
                <a:gd name="connsiteY16" fmla="*/ 830181 h 853993"/>
                <a:gd name="connsiteX17" fmla="*/ 684743 w 918105"/>
                <a:gd name="connsiteY17" fmla="*/ 844468 h 853993"/>
                <a:gd name="connsiteX18" fmla="*/ 670455 w 918105"/>
                <a:gd name="connsiteY18" fmla="*/ 849231 h 853993"/>
                <a:gd name="connsiteX19" fmla="*/ 556155 w 918105"/>
                <a:gd name="connsiteY19" fmla="*/ 844468 h 853993"/>
                <a:gd name="connsiteX20" fmla="*/ 351368 w 918105"/>
                <a:gd name="connsiteY20" fmla="*/ 839706 h 853993"/>
                <a:gd name="connsiteX21" fmla="*/ 322793 w 918105"/>
                <a:gd name="connsiteY21" fmla="*/ 830181 h 853993"/>
                <a:gd name="connsiteX22" fmla="*/ 308505 w 918105"/>
                <a:gd name="connsiteY22" fmla="*/ 834943 h 853993"/>
                <a:gd name="connsiteX23" fmla="*/ 289455 w 918105"/>
                <a:gd name="connsiteY23" fmla="*/ 839706 h 853993"/>
                <a:gd name="connsiteX24" fmla="*/ 279930 w 918105"/>
                <a:gd name="connsiteY24" fmla="*/ 853993 h 853993"/>
                <a:gd name="connsiteX25" fmla="*/ 246593 w 918105"/>
                <a:gd name="connsiteY25" fmla="*/ 849231 h 853993"/>
                <a:gd name="connsiteX26" fmla="*/ 213255 w 918105"/>
                <a:gd name="connsiteY26" fmla="*/ 839706 h 853993"/>
                <a:gd name="connsiteX27" fmla="*/ 198968 w 918105"/>
                <a:gd name="connsiteY27" fmla="*/ 830181 h 853993"/>
                <a:gd name="connsiteX28" fmla="*/ 194205 w 918105"/>
                <a:gd name="connsiteY28" fmla="*/ 815893 h 853993"/>
                <a:gd name="connsiteX29" fmla="*/ 165630 w 918105"/>
                <a:gd name="connsiteY29" fmla="*/ 796843 h 853993"/>
                <a:gd name="connsiteX30" fmla="*/ 127530 w 918105"/>
                <a:gd name="connsiteY30" fmla="*/ 782556 h 853993"/>
                <a:gd name="connsiteX31" fmla="*/ 94193 w 918105"/>
                <a:gd name="connsiteY31" fmla="*/ 749218 h 853993"/>
                <a:gd name="connsiteX32" fmla="*/ 84668 w 918105"/>
                <a:gd name="connsiteY32" fmla="*/ 734931 h 853993"/>
                <a:gd name="connsiteX33" fmla="*/ 51330 w 918105"/>
                <a:gd name="connsiteY33" fmla="*/ 730168 h 853993"/>
                <a:gd name="connsiteX34" fmla="*/ 37043 w 918105"/>
                <a:gd name="connsiteY34" fmla="*/ 720643 h 853993"/>
                <a:gd name="connsiteX35" fmla="*/ 22755 w 918105"/>
                <a:gd name="connsiteY35" fmla="*/ 692068 h 853993"/>
                <a:gd name="connsiteX36" fmla="*/ 8468 w 918105"/>
                <a:gd name="connsiteY36" fmla="*/ 682543 h 853993"/>
                <a:gd name="connsiteX37" fmla="*/ 8468 w 918105"/>
                <a:gd name="connsiteY37" fmla="*/ 653968 h 853993"/>
                <a:gd name="connsiteX38" fmla="*/ 22755 w 918105"/>
                <a:gd name="connsiteY38" fmla="*/ 596818 h 853993"/>
                <a:gd name="connsiteX39" fmla="*/ 37043 w 918105"/>
                <a:gd name="connsiteY39" fmla="*/ 587293 h 853993"/>
                <a:gd name="connsiteX40" fmla="*/ 56093 w 918105"/>
                <a:gd name="connsiteY40" fmla="*/ 544431 h 853993"/>
                <a:gd name="connsiteX41" fmla="*/ 60855 w 918105"/>
                <a:gd name="connsiteY41" fmla="*/ 530143 h 853993"/>
                <a:gd name="connsiteX42" fmla="*/ 75143 w 918105"/>
                <a:gd name="connsiteY42" fmla="*/ 501568 h 853993"/>
                <a:gd name="connsiteX43" fmla="*/ 70380 w 918105"/>
                <a:gd name="connsiteY43" fmla="*/ 487281 h 853993"/>
                <a:gd name="connsiteX44" fmla="*/ 75143 w 918105"/>
                <a:gd name="connsiteY44" fmla="*/ 377743 h 853993"/>
                <a:gd name="connsiteX45" fmla="*/ 89430 w 918105"/>
                <a:gd name="connsiteY45" fmla="*/ 372981 h 853993"/>
                <a:gd name="connsiteX46" fmla="*/ 156105 w 918105"/>
                <a:gd name="connsiteY46" fmla="*/ 368218 h 853993"/>
                <a:gd name="connsiteX47" fmla="*/ 165630 w 918105"/>
                <a:gd name="connsiteY47" fmla="*/ 282493 h 853993"/>
                <a:gd name="connsiteX48" fmla="*/ 175155 w 918105"/>
                <a:gd name="connsiteY48" fmla="*/ 268206 h 853993"/>
                <a:gd name="connsiteX49" fmla="*/ 184680 w 918105"/>
                <a:gd name="connsiteY49" fmla="*/ 239631 h 853993"/>
                <a:gd name="connsiteX50" fmla="*/ 189443 w 918105"/>
                <a:gd name="connsiteY50" fmla="*/ 144381 h 853993"/>
                <a:gd name="connsiteX51" fmla="*/ 194205 w 918105"/>
                <a:gd name="connsiteY51" fmla="*/ 130093 h 853993"/>
                <a:gd name="connsiteX52" fmla="*/ 208493 w 918105"/>
                <a:gd name="connsiteY52" fmla="*/ 125331 h 853993"/>
                <a:gd name="connsiteX53" fmla="*/ 213255 w 918105"/>
                <a:gd name="connsiteY53" fmla="*/ 111043 h 853993"/>
                <a:gd name="connsiteX54" fmla="*/ 218018 w 918105"/>
                <a:gd name="connsiteY54" fmla="*/ 87231 h 853993"/>
                <a:gd name="connsiteX55" fmla="*/ 232305 w 918105"/>
                <a:gd name="connsiteY55" fmla="*/ 82468 h 853993"/>
                <a:gd name="connsiteX56" fmla="*/ 251355 w 918105"/>
                <a:gd name="connsiteY56" fmla="*/ 77706 h 853993"/>
                <a:gd name="connsiteX57" fmla="*/ 251355 w 918105"/>
                <a:gd name="connsiteY57" fmla="*/ 15793 h 853993"/>
                <a:gd name="connsiteX58" fmla="*/ 241830 w 918105"/>
                <a:gd name="connsiteY58" fmla="*/ 1506 h 85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18105" h="853993">
                  <a:moveTo>
                    <a:pt x="918105" y="458706"/>
                  </a:moveTo>
                  <a:cubicBezTo>
                    <a:pt x="895438" y="473818"/>
                    <a:pt x="912726" y="464606"/>
                    <a:pt x="884768" y="472993"/>
                  </a:cubicBezTo>
                  <a:cubicBezTo>
                    <a:pt x="875151" y="475878"/>
                    <a:pt x="856193" y="482518"/>
                    <a:pt x="856193" y="482518"/>
                  </a:cubicBezTo>
                  <a:cubicBezTo>
                    <a:pt x="822891" y="504719"/>
                    <a:pt x="858471" y="475683"/>
                    <a:pt x="837143" y="539668"/>
                  </a:cubicBezTo>
                  <a:cubicBezTo>
                    <a:pt x="835333" y="545098"/>
                    <a:pt x="828086" y="546868"/>
                    <a:pt x="822855" y="549193"/>
                  </a:cubicBezTo>
                  <a:cubicBezTo>
                    <a:pt x="813680" y="553271"/>
                    <a:pt x="794280" y="558718"/>
                    <a:pt x="794280" y="558718"/>
                  </a:cubicBezTo>
                  <a:cubicBezTo>
                    <a:pt x="772445" y="591470"/>
                    <a:pt x="778850" y="576433"/>
                    <a:pt x="770468" y="601581"/>
                  </a:cubicBezTo>
                  <a:cubicBezTo>
                    <a:pt x="772055" y="612693"/>
                    <a:pt x="776347" y="623749"/>
                    <a:pt x="775230" y="634918"/>
                  </a:cubicBezTo>
                  <a:cubicBezTo>
                    <a:pt x="774660" y="640614"/>
                    <a:pt x="769752" y="645158"/>
                    <a:pt x="765705" y="649206"/>
                  </a:cubicBezTo>
                  <a:cubicBezTo>
                    <a:pt x="756472" y="658439"/>
                    <a:pt x="748751" y="659620"/>
                    <a:pt x="737130" y="663493"/>
                  </a:cubicBezTo>
                  <a:cubicBezTo>
                    <a:pt x="733955" y="668256"/>
                    <a:pt x="729615" y="672421"/>
                    <a:pt x="727605" y="677781"/>
                  </a:cubicBezTo>
                  <a:cubicBezTo>
                    <a:pt x="724763" y="685360"/>
                    <a:pt x="728567" y="695869"/>
                    <a:pt x="722843" y="701593"/>
                  </a:cubicBezTo>
                  <a:cubicBezTo>
                    <a:pt x="715743" y="708693"/>
                    <a:pt x="694268" y="711118"/>
                    <a:pt x="694268" y="711118"/>
                  </a:cubicBezTo>
                  <a:cubicBezTo>
                    <a:pt x="689505" y="714293"/>
                    <a:pt x="681103" y="715030"/>
                    <a:pt x="679980" y="720643"/>
                  </a:cubicBezTo>
                  <a:cubicBezTo>
                    <a:pt x="674451" y="748287"/>
                    <a:pt x="684977" y="752656"/>
                    <a:pt x="689505" y="773031"/>
                  </a:cubicBezTo>
                  <a:cubicBezTo>
                    <a:pt x="691600" y="782457"/>
                    <a:pt x="692680" y="792081"/>
                    <a:pt x="694268" y="801606"/>
                  </a:cubicBezTo>
                  <a:cubicBezTo>
                    <a:pt x="692680" y="811131"/>
                    <a:pt x="691600" y="820755"/>
                    <a:pt x="689505" y="830181"/>
                  </a:cubicBezTo>
                  <a:cubicBezTo>
                    <a:pt x="688416" y="835081"/>
                    <a:pt x="688293" y="840918"/>
                    <a:pt x="684743" y="844468"/>
                  </a:cubicBezTo>
                  <a:cubicBezTo>
                    <a:pt x="681193" y="848018"/>
                    <a:pt x="675218" y="847643"/>
                    <a:pt x="670455" y="849231"/>
                  </a:cubicBezTo>
                  <a:lnTo>
                    <a:pt x="556155" y="844468"/>
                  </a:lnTo>
                  <a:cubicBezTo>
                    <a:pt x="487905" y="842431"/>
                    <a:pt x="419521" y="843879"/>
                    <a:pt x="351368" y="839706"/>
                  </a:cubicBezTo>
                  <a:cubicBezTo>
                    <a:pt x="341347" y="839092"/>
                    <a:pt x="322793" y="830181"/>
                    <a:pt x="322793" y="830181"/>
                  </a:cubicBezTo>
                  <a:cubicBezTo>
                    <a:pt x="318030" y="831768"/>
                    <a:pt x="313332" y="833564"/>
                    <a:pt x="308505" y="834943"/>
                  </a:cubicBezTo>
                  <a:cubicBezTo>
                    <a:pt x="302211" y="836741"/>
                    <a:pt x="294901" y="836075"/>
                    <a:pt x="289455" y="839706"/>
                  </a:cubicBezTo>
                  <a:cubicBezTo>
                    <a:pt x="284693" y="842881"/>
                    <a:pt x="283105" y="849231"/>
                    <a:pt x="279930" y="853993"/>
                  </a:cubicBezTo>
                  <a:cubicBezTo>
                    <a:pt x="268818" y="852406"/>
                    <a:pt x="257637" y="851239"/>
                    <a:pt x="246593" y="849231"/>
                  </a:cubicBezTo>
                  <a:cubicBezTo>
                    <a:pt x="233444" y="846840"/>
                    <a:pt x="225491" y="843784"/>
                    <a:pt x="213255" y="839706"/>
                  </a:cubicBezTo>
                  <a:cubicBezTo>
                    <a:pt x="208493" y="836531"/>
                    <a:pt x="202544" y="834650"/>
                    <a:pt x="198968" y="830181"/>
                  </a:cubicBezTo>
                  <a:cubicBezTo>
                    <a:pt x="195832" y="826261"/>
                    <a:pt x="197755" y="819443"/>
                    <a:pt x="194205" y="815893"/>
                  </a:cubicBezTo>
                  <a:cubicBezTo>
                    <a:pt x="186110" y="807798"/>
                    <a:pt x="175155" y="803193"/>
                    <a:pt x="165630" y="796843"/>
                  </a:cubicBezTo>
                  <a:cubicBezTo>
                    <a:pt x="144607" y="782828"/>
                    <a:pt x="156957" y="788441"/>
                    <a:pt x="127530" y="782556"/>
                  </a:cubicBezTo>
                  <a:cubicBezTo>
                    <a:pt x="105695" y="749804"/>
                    <a:pt x="119340" y="757602"/>
                    <a:pt x="94193" y="749218"/>
                  </a:cubicBezTo>
                  <a:cubicBezTo>
                    <a:pt x="91018" y="744456"/>
                    <a:pt x="89898" y="737256"/>
                    <a:pt x="84668" y="734931"/>
                  </a:cubicBezTo>
                  <a:cubicBezTo>
                    <a:pt x="74410" y="730372"/>
                    <a:pt x="62082" y="733394"/>
                    <a:pt x="51330" y="730168"/>
                  </a:cubicBezTo>
                  <a:cubicBezTo>
                    <a:pt x="45848" y="728523"/>
                    <a:pt x="41805" y="723818"/>
                    <a:pt x="37043" y="720643"/>
                  </a:cubicBezTo>
                  <a:cubicBezTo>
                    <a:pt x="33169" y="709024"/>
                    <a:pt x="31986" y="701300"/>
                    <a:pt x="22755" y="692068"/>
                  </a:cubicBezTo>
                  <a:cubicBezTo>
                    <a:pt x="18708" y="688021"/>
                    <a:pt x="13230" y="685718"/>
                    <a:pt x="8468" y="682543"/>
                  </a:cubicBezTo>
                  <a:cubicBezTo>
                    <a:pt x="0" y="657143"/>
                    <a:pt x="4235" y="679369"/>
                    <a:pt x="8468" y="653968"/>
                  </a:cubicBezTo>
                  <a:cubicBezTo>
                    <a:pt x="12704" y="628551"/>
                    <a:pt x="5717" y="613856"/>
                    <a:pt x="22755" y="596818"/>
                  </a:cubicBezTo>
                  <a:cubicBezTo>
                    <a:pt x="26802" y="592771"/>
                    <a:pt x="32280" y="590468"/>
                    <a:pt x="37043" y="587293"/>
                  </a:cubicBezTo>
                  <a:cubicBezTo>
                    <a:pt x="52137" y="564653"/>
                    <a:pt x="44759" y="578434"/>
                    <a:pt x="56093" y="544431"/>
                  </a:cubicBezTo>
                  <a:cubicBezTo>
                    <a:pt x="57680" y="539668"/>
                    <a:pt x="58070" y="534320"/>
                    <a:pt x="60855" y="530143"/>
                  </a:cubicBezTo>
                  <a:cubicBezTo>
                    <a:pt x="73165" y="511679"/>
                    <a:pt x="68570" y="521286"/>
                    <a:pt x="75143" y="501568"/>
                  </a:cubicBezTo>
                  <a:cubicBezTo>
                    <a:pt x="73555" y="496806"/>
                    <a:pt x="70380" y="492301"/>
                    <a:pt x="70380" y="487281"/>
                  </a:cubicBezTo>
                  <a:cubicBezTo>
                    <a:pt x="70380" y="450734"/>
                    <a:pt x="69135" y="413793"/>
                    <a:pt x="75143" y="377743"/>
                  </a:cubicBezTo>
                  <a:cubicBezTo>
                    <a:pt x="75968" y="372791"/>
                    <a:pt x="84444" y="373568"/>
                    <a:pt x="89430" y="372981"/>
                  </a:cubicBezTo>
                  <a:cubicBezTo>
                    <a:pt x="111559" y="370378"/>
                    <a:pt x="133880" y="369806"/>
                    <a:pt x="156105" y="368218"/>
                  </a:cubicBezTo>
                  <a:cubicBezTo>
                    <a:pt x="156452" y="364050"/>
                    <a:pt x="160361" y="298299"/>
                    <a:pt x="165630" y="282493"/>
                  </a:cubicBezTo>
                  <a:cubicBezTo>
                    <a:pt x="167440" y="277063"/>
                    <a:pt x="172830" y="273436"/>
                    <a:pt x="175155" y="268206"/>
                  </a:cubicBezTo>
                  <a:cubicBezTo>
                    <a:pt x="179233" y="259031"/>
                    <a:pt x="184680" y="239631"/>
                    <a:pt x="184680" y="239631"/>
                  </a:cubicBezTo>
                  <a:cubicBezTo>
                    <a:pt x="186268" y="207881"/>
                    <a:pt x="186689" y="176051"/>
                    <a:pt x="189443" y="144381"/>
                  </a:cubicBezTo>
                  <a:cubicBezTo>
                    <a:pt x="189878" y="139380"/>
                    <a:pt x="190655" y="133643"/>
                    <a:pt x="194205" y="130093"/>
                  </a:cubicBezTo>
                  <a:cubicBezTo>
                    <a:pt x="197755" y="126543"/>
                    <a:pt x="203730" y="126918"/>
                    <a:pt x="208493" y="125331"/>
                  </a:cubicBezTo>
                  <a:cubicBezTo>
                    <a:pt x="210080" y="120568"/>
                    <a:pt x="212037" y="115913"/>
                    <a:pt x="213255" y="111043"/>
                  </a:cubicBezTo>
                  <a:cubicBezTo>
                    <a:pt x="215218" y="103190"/>
                    <a:pt x="213528" y="93966"/>
                    <a:pt x="218018" y="87231"/>
                  </a:cubicBezTo>
                  <a:cubicBezTo>
                    <a:pt x="220803" y="83054"/>
                    <a:pt x="227478" y="83847"/>
                    <a:pt x="232305" y="82468"/>
                  </a:cubicBezTo>
                  <a:cubicBezTo>
                    <a:pt x="238599" y="80670"/>
                    <a:pt x="245005" y="79293"/>
                    <a:pt x="251355" y="77706"/>
                  </a:cubicBezTo>
                  <a:cubicBezTo>
                    <a:pt x="260554" y="50112"/>
                    <a:pt x="258556" y="62599"/>
                    <a:pt x="251355" y="15793"/>
                  </a:cubicBezTo>
                  <a:cubicBezTo>
                    <a:pt x="248925" y="0"/>
                    <a:pt x="250716" y="1506"/>
                    <a:pt x="241830" y="1506"/>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195638" y="4872038"/>
              <a:ext cx="865561" cy="730695"/>
            </a:xfrm>
            <a:custGeom>
              <a:avLst/>
              <a:gdLst>
                <a:gd name="connsiteX0" fmla="*/ 862012 w 865561"/>
                <a:gd name="connsiteY0" fmla="*/ 728662 h 730695"/>
                <a:gd name="connsiteX1" fmla="*/ 847725 w 865561"/>
                <a:gd name="connsiteY1" fmla="*/ 690562 h 730695"/>
                <a:gd name="connsiteX2" fmla="*/ 838200 w 865561"/>
                <a:gd name="connsiteY2" fmla="*/ 661987 h 730695"/>
                <a:gd name="connsiteX3" fmla="*/ 833437 w 865561"/>
                <a:gd name="connsiteY3" fmla="*/ 647700 h 730695"/>
                <a:gd name="connsiteX4" fmla="*/ 847725 w 865561"/>
                <a:gd name="connsiteY4" fmla="*/ 619125 h 730695"/>
                <a:gd name="connsiteX5" fmla="*/ 838200 w 865561"/>
                <a:gd name="connsiteY5" fmla="*/ 566737 h 730695"/>
                <a:gd name="connsiteX6" fmla="*/ 828675 w 865561"/>
                <a:gd name="connsiteY6" fmla="*/ 552450 h 730695"/>
                <a:gd name="connsiteX7" fmla="*/ 814387 w 865561"/>
                <a:gd name="connsiteY7" fmla="*/ 542925 h 730695"/>
                <a:gd name="connsiteX8" fmla="*/ 809625 w 865561"/>
                <a:gd name="connsiteY8" fmla="*/ 528637 h 730695"/>
                <a:gd name="connsiteX9" fmla="*/ 800100 w 865561"/>
                <a:gd name="connsiteY9" fmla="*/ 514350 h 730695"/>
                <a:gd name="connsiteX10" fmla="*/ 804862 w 865561"/>
                <a:gd name="connsiteY10" fmla="*/ 485775 h 730695"/>
                <a:gd name="connsiteX11" fmla="*/ 814387 w 865561"/>
                <a:gd name="connsiteY11" fmla="*/ 457200 h 730695"/>
                <a:gd name="connsiteX12" fmla="*/ 785812 w 865561"/>
                <a:gd name="connsiteY12" fmla="*/ 447675 h 730695"/>
                <a:gd name="connsiteX13" fmla="*/ 757237 w 865561"/>
                <a:gd name="connsiteY13" fmla="*/ 433387 h 730695"/>
                <a:gd name="connsiteX14" fmla="*/ 704850 w 865561"/>
                <a:gd name="connsiteY14" fmla="*/ 419100 h 730695"/>
                <a:gd name="connsiteX15" fmla="*/ 690562 w 865561"/>
                <a:gd name="connsiteY15" fmla="*/ 414337 h 730695"/>
                <a:gd name="connsiteX16" fmla="*/ 661987 w 865561"/>
                <a:gd name="connsiteY16" fmla="*/ 395287 h 730695"/>
                <a:gd name="connsiteX17" fmla="*/ 628650 w 865561"/>
                <a:gd name="connsiteY17" fmla="*/ 376237 h 730695"/>
                <a:gd name="connsiteX18" fmla="*/ 600075 w 865561"/>
                <a:gd name="connsiteY18" fmla="*/ 357187 h 730695"/>
                <a:gd name="connsiteX19" fmla="*/ 590550 w 865561"/>
                <a:gd name="connsiteY19" fmla="*/ 342900 h 730695"/>
                <a:gd name="connsiteX20" fmla="*/ 576262 w 865561"/>
                <a:gd name="connsiteY20" fmla="*/ 338137 h 730695"/>
                <a:gd name="connsiteX21" fmla="*/ 561975 w 865561"/>
                <a:gd name="connsiteY21" fmla="*/ 328612 h 730695"/>
                <a:gd name="connsiteX22" fmla="*/ 533400 w 865561"/>
                <a:gd name="connsiteY22" fmla="*/ 333375 h 730695"/>
                <a:gd name="connsiteX23" fmla="*/ 528637 w 865561"/>
                <a:gd name="connsiteY23" fmla="*/ 347662 h 730695"/>
                <a:gd name="connsiteX24" fmla="*/ 523875 w 865561"/>
                <a:gd name="connsiteY24" fmla="*/ 390525 h 730695"/>
                <a:gd name="connsiteX25" fmla="*/ 504825 w 865561"/>
                <a:gd name="connsiteY25" fmla="*/ 395287 h 730695"/>
                <a:gd name="connsiteX26" fmla="*/ 476250 w 865561"/>
                <a:gd name="connsiteY26" fmla="*/ 404812 h 730695"/>
                <a:gd name="connsiteX27" fmla="*/ 495300 w 865561"/>
                <a:gd name="connsiteY27" fmla="*/ 423862 h 730695"/>
                <a:gd name="connsiteX28" fmla="*/ 504825 w 865561"/>
                <a:gd name="connsiteY28" fmla="*/ 438150 h 730695"/>
                <a:gd name="connsiteX29" fmla="*/ 514350 w 865561"/>
                <a:gd name="connsiteY29" fmla="*/ 481012 h 730695"/>
                <a:gd name="connsiteX30" fmla="*/ 500062 w 865561"/>
                <a:gd name="connsiteY30" fmla="*/ 485775 h 730695"/>
                <a:gd name="connsiteX31" fmla="*/ 466725 w 865561"/>
                <a:gd name="connsiteY31" fmla="*/ 481012 h 730695"/>
                <a:gd name="connsiteX32" fmla="*/ 452437 w 865561"/>
                <a:gd name="connsiteY32" fmla="*/ 476250 h 730695"/>
                <a:gd name="connsiteX33" fmla="*/ 433387 w 865561"/>
                <a:gd name="connsiteY33" fmla="*/ 471487 h 730695"/>
                <a:gd name="connsiteX34" fmla="*/ 404812 w 865561"/>
                <a:gd name="connsiteY34" fmla="*/ 457200 h 730695"/>
                <a:gd name="connsiteX35" fmla="*/ 390525 w 865561"/>
                <a:gd name="connsiteY35" fmla="*/ 461962 h 730695"/>
                <a:gd name="connsiteX36" fmla="*/ 366712 w 865561"/>
                <a:gd name="connsiteY36" fmla="*/ 457200 h 730695"/>
                <a:gd name="connsiteX37" fmla="*/ 342900 w 865561"/>
                <a:gd name="connsiteY37" fmla="*/ 476250 h 730695"/>
                <a:gd name="connsiteX38" fmla="*/ 328612 w 865561"/>
                <a:gd name="connsiteY38" fmla="*/ 481012 h 730695"/>
                <a:gd name="connsiteX39" fmla="*/ 309562 w 865561"/>
                <a:gd name="connsiteY39" fmla="*/ 461962 h 730695"/>
                <a:gd name="connsiteX40" fmla="*/ 295275 w 865561"/>
                <a:gd name="connsiteY40" fmla="*/ 452437 h 730695"/>
                <a:gd name="connsiteX41" fmla="*/ 276225 w 865561"/>
                <a:gd name="connsiteY41" fmla="*/ 423862 h 730695"/>
                <a:gd name="connsiteX42" fmla="*/ 285750 w 865561"/>
                <a:gd name="connsiteY42" fmla="*/ 395287 h 730695"/>
                <a:gd name="connsiteX43" fmla="*/ 290512 w 865561"/>
                <a:gd name="connsiteY43" fmla="*/ 381000 h 730695"/>
                <a:gd name="connsiteX44" fmla="*/ 285750 w 865561"/>
                <a:gd name="connsiteY44" fmla="*/ 357187 h 730695"/>
                <a:gd name="connsiteX45" fmla="*/ 271462 w 865561"/>
                <a:gd name="connsiteY45" fmla="*/ 314325 h 730695"/>
                <a:gd name="connsiteX46" fmla="*/ 261937 w 865561"/>
                <a:gd name="connsiteY46" fmla="*/ 285750 h 730695"/>
                <a:gd name="connsiteX47" fmla="*/ 242887 w 865561"/>
                <a:gd name="connsiteY47" fmla="*/ 257175 h 730695"/>
                <a:gd name="connsiteX48" fmla="*/ 223837 w 865561"/>
                <a:gd name="connsiteY48" fmla="*/ 228600 h 730695"/>
                <a:gd name="connsiteX49" fmla="*/ 180975 w 865561"/>
                <a:gd name="connsiteY49" fmla="*/ 204787 h 730695"/>
                <a:gd name="connsiteX50" fmla="*/ 166687 w 865561"/>
                <a:gd name="connsiteY50" fmla="*/ 195262 h 730695"/>
                <a:gd name="connsiteX51" fmla="*/ 142875 w 865561"/>
                <a:gd name="connsiteY51" fmla="*/ 190500 h 730695"/>
                <a:gd name="connsiteX52" fmla="*/ 123825 w 865561"/>
                <a:gd name="connsiteY52" fmla="*/ 152400 h 730695"/>
                <a:gd name="connsiteX53" fmla="*/ 114300 w 865561"/>
                <a:gd name="connsiteY53" fmla="*/ 138112 h 730695"/>
                <a:gd name="connsiteX54" fmla="*/ 100012 w 865561"/>
                <a:gd name="connsiteY54" fmla="*/ 109537 h 730695"/>
                <a:gd name="connsiteX55" fmla="*/ 85725 w 865561"/>
                <a:gd name="connsiteY55" fmla="*/ 100012 h 730695"/>
                <a:gd name="connsiteX56" fmla="*/ 76200 w 865561"/>
                <a:gd name="connsiteY56" fmla="*/ 85725 h 730695"/>
                <a:gd name="connsiteX57" fmla="*/ 61912 w 865561"/>
                <a:gd name="connsiteY57" fmla="*/ 76200 h 730695"/>
                <a:gd name="connsiteX58" fmla="*/ 57150 w 865561"/>
                <a:gd name="connsiteY58" fmla="*/ 61912 h 730695"/>
                <a:gd name="connsiteX59" fmla="*/ 28575 w 865561"/>
                <a:gd name="connsiteY59" fmla="*/ 42862 h 730695"/>
                <a:gd name="connsiteX60" fmla="*/ 9525 w 865561"/>
                <a:gd name="connsiteY60" fmla="*/ 14287 h 730695"/>
                <a:gd name="connsiteX61" fmla="*/ 0 w 865561"/>
                <a:gd name="connsiteY61" fmla="*/ 0 h 73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65561" h="730695">
                  <a:moveTo>
                    <a:pt x="862012" y="728662"/>
                  </a:moveTo>
                  <a:cubicBezTo>
                    <a:pt x="850723" y="672214"/>
                    <a:pt x="865561" y="730695"/>
                    <a:pt x="847725" y="690562"/>
                  </a:cubicBezTo>
                  <a:cubicBezTo>
                    <a:pt x="843647" y="681387"/>
                    <a:pt x="841375" y="671512"/>
                    <a:pt x="838200" y="661987"/>
                  </a:cubicBezTo>
                  <a:lnTo>
                    <a:pt x="833437" y="647700"/>
                  </a:lnTo>
                  <a:cubicBezTo>
                    <a:pt x="838251" y="640478"/>
                    <a:pt x="847725" y="628982"/>
                    <a:pt x="847725" y="619125"/>
                  </a:cubicBezTo>
                  <a:cubicBezTo>
                    <a:pt x="847725" y="609281"/>
                    <a:pt x="844896" y="580130"/>
                    <a:pt x="838200" y="566737"/>
                  </a:cubicBezTo>
                  <a:cubicBezTo>
                    <a:pt x="835640" y="561618"/>
                    <a:pt x="832722" y="556497"/>
                    <a:pt x="828675" y="552450"/>
                  </a:cubicBezTo>
                  <a:cubicBezTo>
                    <a:pt x="824627" y="548403"/>
                    <a:pt x="819150" y="546100"/>
                    <a:pt x="814387" y="542925"/>
                  </a:cubicBezTo>
                  <a:cubicBezTo>
                    <a:pt x="812800" y="538162"/>
                    <a:pt x="811870" y="533127"/>
                    <a:pt x="809625" y="528637"/>
                  </a:cubicBezTo>
                  <a:cubicBezTo>
                    <a:pt x="807065" y="523518"/>
                    <a:pt x="800732" y="520039"/>
                    <a:pt x="800100" y="514350"/>
                  </a:cubicBezTo>
                  <a:cubicBezTo>
                    <a:pt x="799034" y="504753"/>
                    <a:pt x="802520" y="495143"/>
                    <a:pt x="804862" y="485775"/>
                  </a:cubicBezTo>
                  <a:cubicBezTo>
                    <a:pt x="807297" y="476035"/>
                    <a:pt x="814387" y="457200"/>
                    <a:pt x="814387" y="457200"/>
                  </a:cubicBezTo>
                  <a:cubicBezTo>
                    <a:pt x="804862" y="454025"/>
                    <a:pt x="794166" y="453244"/>
                    <a:pt x="785812" y="447675"/>
                  </a:cubicBezTo>
                  <a:cubicBezTo>
                    <a:pt x="771845" y="438363"/>
                    <a:pt x="773010" y="437330"/>
                    <a:pt x="757237" y="433387"/>
                  </a:cubicBezTo>
                  <a:cubicBezTo>
                    <a:pt x="703383" y="419924"/>
                    <a:pt x="766155" y="439536"/>
                    <a:pt x="704850" y="419100"/>
                  </a:cubicBezTo>
                  <a:cubicBezTo>
                    <a:pt x="700087" y="417512"/>
                    <a:pt x="694739" y="417122"/>
                    <a:pt x="690562" y="414337"/>
                  </a:cubicBezTo>
                  <a:cubicBezTo>
                    <a:pt x="681037" y="407987"/>
                    <a:pt x="671145" y="402155"/>
                    <a:pt x="661987" y="395287"/>
                  </a:cubicBezTo>
                  <a:cubicBezTo>
                    <a:pt x="599493" y="348418"/>
                    <a:pt x="675403" y="402212"/>
                    <a:pt x="628650" y="376237"/>
                  </a:cubicBezTo>
                  <a:cubicBezTo>
                    <a:pt x="618643" y="370677"/>
                    <a:pt x="600075" y="357187"/>
                    <a:pt x="600075" y="357187"/>
                  </a:cubicBezTo>
                  <a:cubicBezTo>
                    <a:pt x="596900" y="352425"/>
                    <a:pt x="595019" y="346476"/>
                    <a:pt x="590550" y="342900"/>
                  </a:cubicBezTo>
                  <a:cubicBezTo>
                    <a:pt x="586630" y="339764"/>
                    <a:pt x="580752" y="340382"/>
                    <a:pt x="576262" y="338137"/>
                  </a:cubicBezTo>
                  <a:cubicBezTo>
                    <a:pt x="571143" y="335577"/>
                    <a:pt x="566737" y="331787"/>
                    <a:pt x="561975" y="328612"/>
                  </a:cubicBezTo>
                  <a:cubicBezTo>
                    <a:pt x="552450" y="330200"/>
                    <a:pt x="541784" y="328584"/>
                    <a:pt x="533400" y="333375"/>
                  </a:cubicBezTo>
                  <a:cubicBezTo>
                    <a:pt x="529041" y="335866"/>
                    <a:pt x="529462" y="342710"/>
                    <a:pt x="528637" y="347662"/>
                  </a:cubicBezTo>
                  <a:cubicBezTo>
                    <a:pt x="526274" y="361842"/>
                    <a:pt x="530304" y="377667"/>
                    <a:pt x="523875" y="390525"/>
                  </a:cubicBezTo>
                  <a:cubicBezTo>
                    <a:pt x="520948" y="396379"/>
                    <a:pt x="511094" y="393406"/>
                    <a:pt x="504825" y="395287"/>
                  </a:cubicBezTo>
                  <a:cubicBezTo>
                    <a:pt x="495208" y="398172"/>
                    <a:pt x="476250" y="404812"/>
                    <a:pt x="476250" y="404812"/>
                  </a:cubicBezTo>
                  <a:cubicBezTo>
                    <a:pt x="486640" y="435986"/>
                    <a:pt x="472209" y="405389"/>
                    <a:pt x="495300" y="423862"/>
                  </a:cubicBezTo>
                  <a:cubicBezTo>
                    <a:pt x="499770" y="427438"/>
                    <a:pt x="501650" y="433387"/>
                    <a:pt x="504825" y="438150"/>
                  </a:cubicBezTo>
                  <a:cubicBezTo>
                    <a:pt x="508395" y="448861"/>
                    <a:pt x="516928" y="471987"/>
                    <a:pt x="514350" y="481012"/>
                  </a:cubicBezTo>
                  <a:cubicBezTo>
                    <a:pt x="512971" y="485839"/>
                    <a:pt x="504825" y="484187"/>
                    <a:pt x="500062" y="485775"/>
                  </a:cubicBezTo>
                  <a:cubicBezTo>
                    <a:pt x="488950" y="484187"/>
                    <a:pt x="477732" y="483213"/>
                    <a:pt x="466725" y="481012"/>
                  </a:cubicBezTo>
                  <a:cubicBezTo>
                    <a:pt x="461802" y="480027"/>
                    <a:pt x="457264" y="477629"/>
                    <a:pt x="452437" y="476250"/>
                  </a:cubicBezTo>
                  <a:cubicBezTo>
                    <a:pt x="446143" y="474452"/>
                    <a:pt x="439737" y="473075"/>
                    <a:pt x="433387" y="471487"/>
                  </a:cubicBezTo>
                  <a:cubicBezTo>
                    <a:pt x="426161" y="466670"/>
                    <a:pt x="414673" y="457200"/>
                    <a:pt x="404812" y="457200"/>
                  </a:cubicBezTo>
                  <a:cubicBezTo>
                    <a:pt x="399792" y="457200"/>
                    <a:pt x="395287" y="460375"/>
                    <a:pt x="390525" y="461962"/>
                  </a:cubicBezTo>
                  <a:cubicBezTo>
                    <a:pt x="382587" y="460375"/>
                    <a:pt x="374807" y="457200"/>
                    <a:pt x="366712" y="457200"/>
                  </a:cubicBezTo>
                  <a:cubicBezTo>
                    <a:pt x="345763" y="457200"/>
                    <a:pt x="356614" y="465279"/>
                    <a:pt x="342900" y="476250"/>
                  </a:cubicBezTo>
                  <a:cubicBezTo>
                    <a:pt x="338980" y="479386"/>
                    <a:pt x="333375" y="479425"/>
                    <a:pt x="328612" y="481012"/>
                  </a:cubicBezTo>
                  <a:cubicBezTo>
                    <a:pt x="297442" y="470623"/>
                    <a:pt x="328034" y="485052"/>
                    <a:pt x="309562" y="461962"/>
                  </a:cubicBezTo>
                  <a:cubicBezTo>
                    <a:pt x="305986" y="457493"/>
                    <a:pt x="300037" y="455612"/>
                    <a:pt x="295275" y="452437"/>
                  </a:cubicBezTo>
                  <a:cubicBezTo>
                    <a:pt x="288925" y="442912"/>
                    <a:pt x="272605" y="434722"/>
                    <a:pt x="276225" y="423862"/>
                  </a:cubicBezTo>
                  <a:lnTo>
                    <a:pt x="285750" y="395287"/>
                  </a:lnTo>
                  <a:lnTo>
                    <a:pt x="290512" y="381000"/>
                  </a:lnTo>
                  <a:cubicBezTo>
                    <a:pt x="288925" y="373062"/>
                    <a:pt x="287880" y="364997"/>
                    <a:pt x="285750" y="357187"/>
                  </a:cubicBezTo>
                  <a:cubicBezTo>
                    <a:pt x="285740" y="357150"/>
                    <a:pt x="273849" y="321487"/>
                    <a:pt x="271462" y="314325"/>
                  </a:cubicBezTo>
                  <a:cubicBezTo>
                    <a:pt x="271460" y="314320"/>
                    <a:pt x="261941" y="285755"/>
                    <a:pt x="261937" y="285750"/>
                  </a:cubicBezTo>
                  <a:lnTo>
                    <a:pt x="242887" y="257175"/>
                  </a:lnTo>
                  <a:lnTo>
                    <a:pt x="223837" y="228600"/>
                  </a:lnTo>
                  <a:cubicBezTo>
                    <a:pt x="198690" y="220216"/>
                    <a:pt x="213728" y="226622"/>
                    <a:pt x="180975" y="204787"/>
                  </a:cubicBezTo>
                  <a:cubicBezTo>
                    <a:pt x="176212" y="201612"/>
                    <a:pt x="172300" y="196384"/>
                    <a:pt x="166687" y="195262"/>
                  </a:cubicBezTo>
                  <a:lnTo>
                    <a:pt x="142875" y="190500"/>
                  </a:lnTo>
                  <a:cubicBezTo>
                    <a:pt x="116206" y="172721"/>
                    <a:pt x="136861" y="191510"/>
                    <a:pt x="123825" y="152400"/>
                  </a:cubicBezTo>
                  <a:cubicBezTo>
                    <a:pt x="122015" y="146970"/>
                    <a:pt x="116860" y="143232"/>
                    <a:pt x="114300" y="138112"/>
                  </a:cubicBezTo>
                  <a:cubicBezTo>
                    <a:pt x="106554" y="122620"/>
                    <a:pt x="113659" y="123185"/>
                    <a:pt x="100012" y="109537"/>
                  </a:cubicBezTo>
                  <a:cubicBezTo>
                    <a:pt x="95965" y="105490"/>
                    <a:pt x="90487" y="103187"/>
                    <a:pt x="85725" y="100012"/>
                  </a:cubicBezTo>
                  <a:cubicBezTo>
                    <a:pt x="82550" y="95250"/>
                    <a:pt x="80247" y="89772"/>
                    <a:pt x="76200" y="85725"/>
                  </a:cubicBezTo>
                  <a:cubicBezTo>
                    <a:pt x="72152" y="81678"/>
                    <a:pt x="65488" y="80670"/>
                    <a:pt x="61912" y="76200"/>
                  </a:cubicBezTo>
                  <a:cubicBezTo>
                    <a:pt x="58776" y="72280"/>
                    <a:pt x="60700" y="65462"/>
                    <a:pt x="57150" y="61912"/>
                  </a:cubicBezTo>
                  <a:cubicBezTo>
                    <a:pt x="49055" y="53817"/>
                    <a:pt x="28575" y="42862"/>
                    <a:pt x="28575" y="42862"/>
                  </a:cubicBezTo>
                  <a:lnTo>
                    <a:pt x="9525" y="14287"/>
                  </a:lnTo>
                  <a:lnTo>
                    <a:pt x="0" y="0"/>
                  </a:ln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76200" y="1143000"/>
            <a:ext cx="9067800" cy="46482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959104" y="0"/>
            <a:ext cx="10332720" cy="68580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609600" y="2057400"/>
            <a:ext cx="2362200" cy="369332"/>
          </a:xfrm>
          <a:prstGeom prst="rect">
            <a:avLst/>
          </a:prstGeom>
          <a:noFill/>
          <a:ln w="25400">
            <a:solidFill>
              <a:schemeClr val="tx1"/>
            </a:solidFill>
          </a:ln>
        </p:spPr>
        <p:txBody>
          <a:bodyPr wrap="square" rtlCol="0">
            <a:spAutoFit/>
          </a:bodyPr>
          <a:lstStyle/>
          <a:p>
            <a:r>
              <a:rPr lang="en-US" dirty="0"/>
              <a:t>IMPERVIOUS SURFACES</a:t>
            </a:r>
          </a:p>
        </p:txBody>
      </p:sp>
      <p:sp>
        <p:nvSpPr>
          <p:cNvPr id="5" name="TextBox 4"/>
          <p:cNvSpPr txBox="1"/>
          <p:nvPr/>
        </p:nvSpPr>
        <p:spPr>
          <a:xfrm>
            <a:off x="3429000" y="2133600"/>
            <a:ext cx="1143000" cy="369332"/>
          </a:xfrm>
          <a:prstGeom prst="rect">
            <a:avLst/>
          </a:prstGeom>
          <a:noFill/>
          <a:ln w="41275">
            <a:solidFill>
              <a:srgbClr val="C00000"/>
            </a:solidFill>
          </a:ln>
        </p:spPr>
        <p:txBody>
          <a:bodyPr wrap="square" rtlCol="0">
            <a:spAutoFit/>
          </a:bodyPr>
          <a:lstStyle/>
          <a:p>
            <a:r>
              <a:rPr lang="en-US" dirty="0"/>
              <a:t>RUNOFF</a:t>
            </a:r>
          </a:p>
        </p:txBody>
      </p:sp>
      <p:sp>
        <p:nvSpPr>
          <p:cNvPr id="6" name="TextBox 5"/>
          <p:cNvSpPr txBox="1"/>
          <p:nvPr/>
        </p:nvSpPr>
        <p:spPr>
          <a:xfrm>
            <a:off x="5029200" y="2057400"/>
            <a:ext cx="914400" cy="646331"/>
          </a:xfrm>
          <a:prstGeom prst="rect">
            <a:avLst/>
          </a:prstGeom>
          <a:noFill/>
          <a:ln w="44450">
            <a:solidFill>
              <a:srgbClr val="C00000"/>
            </a:solidFill>
          </a:ln>
        </p:spPr>
        <p:txBody>
          <a:bodyPr wrap="square" rtlCol="0">
            <a:spAutoFit/>
          </a:bodyPr>
          <a:lstStyle/>
          <a:p>
            <a:r>
              <a:rPr lang="en-US" dirty="0"/>
              <a:t>Flashy flow</a:t>
            </a:r>
          </a:p>
        </p:txBody>
      </p:sp>
      <p:sp>
        <p:nvSpPr>
          <p:cNvPr id="7" name="TextBox 6"/>
          <p:cNvSpPr txBox="1"/>
          <p:nvPr/>
        </p:nvSpPr>
        <p:spPr>
          <a:xfrm>
            <a:off x="6400800" y="990600"/>
            <a:ext cx="1295400" cy="646331"/>
          </a:xfrm>
          <a:prstGeom prst="rect">
            <a:avLst/>
          </a:prstGeom>
          <a:noFill/>
          <a:ln w="25400">
            <a:solidFill>
              <a:schemeClr val="tx1"/>
            </a:solidFill>
          </a:ln>
        </p:spPr>
        <p:txBody>
          <a:bodyPr wrap="square" rtlCol="0">
            <a:spAutoFit/>
          </a:bodyPr>
          <a:lstStyle/>
          <a:p>
            <a:r>
              <a:rPr lang="en-US" dirty="0"/>
              <a:t>No riparian vegetation</a:t>
            </a:r>
          </a:p>
        </p:txBody>
      </p:sp>
      <p:sp>
        <p:nvSpPr>
          <p:cNvPr id="8" name="TextBox 7"/>
          <p:cNvSpPr txBox="1"/>
          <p:nvPr/>
        </p:nvSpPr>
        <p:spPr>
          <a:xfrm>
            <a:off x="6553200" y="3657600"/>
            <a:ext cx="1524000" cy="646331"/>
          </a:xfrm>
          <a:prstGeom prst="rect">
            <a:avLst/>
          </a:prstGeom>
          <a:noFill/>
          <a:ln w="44450">
            <a:solidFill>
              <a:srgbClr val="C00000"/>
            </a:solidFill>
          </a:ln>
        </p:spPr>
        <p:txBody>
          <a:bodyPr wrap="square" rtlCol="0">
            <a:spAutoFit/>
          </a:bodyPr>
          <a:lstStyle/>
          <a:p>
            <a:r>
              <a:rPr lang="en-US" dirty="0" err="1"/>
              <a:t>Streambank</a:t>
            </a:r>
            <a:r>
              <a:rPr lang="en-US" dirty="0"/>
              <a:t> erosion</a:t>
            </a:r>
          </a:p>
        </p:txBody>
      </p:sp>
      <p:sp>
        <p:nvSpPr>
          <p:cNvPr id="9" name="TextBox 8"/>
          <p:cNvSpPr txBox="1"/>
          <p:nvPr/>
        </p:nvSpPr>
        <p:spPr>
          <a:xfrm>
            <a:off x="6553200" y="5715000"/>
            <a:ext cx="1600200" cy="369332"/>
          </a:xfrm>
          <a:prstGeom prst="rect">
            <a:avLst/>
          </a:prstGeom>
          <a:noFill/>
          <a:ln w="44450">
            <a:solidFill>
              <a:srgbClr val="C00000"/>
            </a:solidFill>
          </a:ln>
        </p:spPr>
        <p:txBody>
          <a:bodyPr wrap="square" rtlCol="0">
            <a:spAutoFit/>
          </a:bodyPr>
          <a:lstStyle/>
          <a:p>
            <a:r>
              <a:rPr lang="en-US" dirty="0"/>
              <a:t>Siltation</a:t>
            </a:r>
          </a:p>
        </p:txBody>
      </p:sp>
      <p:sp>
        <p:nvSpPr>
          <p:cNvPr id="10" name="TextBox 9"/>
          <p:cNvSpPr txBox="1"/>
          <p:nvPr/>
        </p:nvSpPr>
        <p:spPr>
          <a:xfrm>
            <a:off x="4572000" y="3581400"/>
            <a:ext cx="1219200" cy="369332"/>
          </a:xfrm>
          <a:prstGeom prst="rect">
            <a:avLst/>
          </a:prstGeom>
          <a:noFill/>
          <a:ln w="25400">
            <a:solidFill>
              <a:schemeClr val="tx1"/>
            </a:solidFill>
          </a:ln>
        </p:spPr>
        <p:txBody>
          <a:bodyPr wrap="square" rtlCol="0">
            <a:spAutoFit/>
          </a:bodyPr>
          <a:lstStyle/>
          <a:p>
            <a:r>
              <a:rPr lang="en-US" dirty="0"/>
              <a:t>Log jams</a:t>
            </a:r>
          </a:p>
        </p:txBody>
      </p:sp>
      <p:cxnSp>
        <p:nvCxnSpPr>
          <p:cNvPr id="14" name="Straight Arrow Connector 13"/>
          <p:cNvCxnSpPr>
            <a:stCxn id="4" idx="3"/>
            <a:endCxn id="5" idx="1"/>
          </p:cNvCxnSpPr>
          <p:nvPr/>
        </p:nvCxnSpPr>
        <p:spPr>
          <a:xfrm>
            <a:off x="2971800" y="2242066"/>
            <a:ext cx="4572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5" idx="3"/>
            <a:endCxn id="6" idx="1"/>
          </p:cNvCxnSpPr>
          <p:nvPr/>
        </p:nvCxnSpPr>
        <p:spPr>
          <a:xfrm>
            <a:off x="4572000" y="2318266"/>
            <a:ext cx="457200" cy="62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2"/>
            <a:endCxn id="8" idx="0"/>
          </p:cNvCxnSpPr>
          <p:nvPr/>
        </p:nvCxnSpPr>
        <p:spPr>
          <a:xfrm rot="16200000" flipH="1">
            <a:off x="6171516" y="2513915"/>
            <a:ext cx="2020669" cy="266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6" idx="3"/>
            <a:endCxn id="8" idx="0"/>
          </p:cNvCxnSpPr>
          <p:nvPr/>
        </p:nvCxnSpPr>
        <p:spPr>
          <a:xfrm>
            <a:off x="5943600" y="2380566"/>
            <a:ext cx="1371600" cy="12770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hape 24"/>
          <p:cNvCxnSpPr>
            <a:stCxn id="8" idx="1"/>
            <a:endCxn id="10" idx="0"/>
          </p:cNvCxnSpPr>
          <p:nvPr/>
        </p:nvCxnSpPr>
        <p:spPr>
          <a:xfrm rot="10800000">
            <a:off x="5181600" y="3581400"/>
            <a:ext cx="1371600" cy="399366"/>
          </a:xfrm>
          <a:prstGeom prst="curvedConnector4">
            <a:avLst>
              <a:gd name="adj1" fmla="val 27778"/>
              <a:gd name="adj2" fmla="val 15724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hape 26"/>
          <p:cNvCxnSpPr>
            <a:stCxn id="10" idx="2"/>
          </p:cNvCxnSpPr>
          <p:nvPr/>
        </p:nvCxnSpPr>
        <p:spPr>
          <a:xfrm rot="16200000" flipH="1">
            <a:off x="5823466" y="3308866"/>
            <a:ext cx="316468" cy="1600200"/>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8" idx="2"/>
            <a:endCxn id="9" idx="0"/>
          </p:cNvCxnSpPr>
          <p:nvPr/>
        </p:nvCxnSpPr>
        <p:spPr>
          <a:xfrm rot="16200000" flipH="1">
            <a:off x="6628716" y="4990415"/>
            <a:ext cx="1411069" cy="38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914400" y="4876800"/>
            <a:ext cx="2362200" cy="369332"/>
          </a:xfrm>
          <a:prstGeom prst="rect">
            <a:avLst/>
          </a:prstGeom>
          <a:noFill/>
          <a:ln w="25400">
            <a:solidFill>
              <a:schemeClr val="tx1"/>
            </a:solidFill>
          </a:ln>
        </p:spPr>
        <p:txBody>
          <a:bodyPr wrap="square" rtlCol="0">
            <a:spAutoFit/>
          </a:bodyPr>
          <a:lstStyle/>
          <a:p>
            <a:r>
              <a:rPr lang="en-US" dirty="0"/>
              <a:t>Cattle Access</a:t>
            </a:r>
          </a:p>
        </p:txBody>
      </p:sp>
      <p:cxnSp>
        <p:nvCxnSpPr>
          <p:cNvPr id="43" name="Straight Arrow Connector 42"/>
          <p:cNvCxnSpPr>
            <a:stCxn id="41" idx="3"/>
            <a:endCxn id="9" idx="1"/>
          </p:cNvCxnSpPr>
          <p:nvPr/>
        </p:nvCxnSpPr>
        <p:spPr>
          <a:xfrm>
            <a:off x="3276600" y="5061466"/>
            <a:ext cx="32766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hape 44"/>
          <p:cNvCxnSpPr>
            <a:stCxn id="5" idx="2"/>
            <a:endCxn id="9" idx="1"/>
          </p:cNvCxnSpPr>
          <p:nvPr/>
        </p:nvCxnSpPr>
        <p:spPr>
          <a:xfrm rot="16200000" flipH="1">
            <a:off x="3578483" y="2924949"/>
            <a:ext cx="3396734" cy="2552700"/>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33400" y="1447800"/>
            <a:ext cx="2362200" cy="369332"/>
          </a:xfrm>
          <a:prstGeom prst="rect">
            <a:avLst/>
          </a:prstGeom>
          <a:noFill/>
          <a:ln w="25400">
            <a:solidFill>
              <a:schemeClr val="tx1"/>
            </a:solidFill>
          </a:ln>
        </p:spPr>
        <p:txBody>
          <a:bodyPr wrap="square" rtlCol="0">
            <a:spAutoFit/>
          </a:bodyPr>
          <a:lstStyle/>
          <a:p>
            <a:r>
              <a:rPr lang="en-US" dirty="0"/>
              <a:t>TILE DRAINS</a:t>
            </a:r>
          </a:p>
        </p:txBody>
      </p:sp>
      <p:sp>
        <p:nvSpPr>
          <p:cNvPr id="47" name="TextBox 46"/>
          <p:cNvSpPr txBox="1"/>
          <p:nvPr/>
        </p:nvSpPr>
        <p:spPr>
          <a:xfrm>
            <a:off x="762000" y="838200"/>
            <a:ext cx="3657600" cy="369332"/>
          </a:xfrm>
          <a:prstGeom prst="rect">
            <a:avLst/>
          </a:prstGeom>
          <a:noFill/>
          <a:ln w="25400">
            <a:solidFill>
              <a:schemeClr val="tx1"/>
            </a:solidFill>
          </a:ln>
        </p:spPr>
        <p:txBody>
          <a:bodyPr wrap="square" rtlCol="0">
            <a:spAutoFit/>
          </a:bodyPr>
          <a:lstStyle/>
          <a:p>
            <a:r>
              <a:rPr lang="en-US" dirty="0"/>
              <a:t>COMPACTED AGRICULTURAL  SOIL</a:t>
            </a:r>
          </a:p>
        </p:txBody>
      </p:sp>
      <p:cxnSp>
        <p:nvCxnSpPr>
          <p:cNvPr id="48" name="Straight Arrow Connector 47"/>
          <p:cNvCxnSpPr>
            <a:stCxn id="46" idx="3"/>
            <a:endCxn id="5" idx="0"/>
          </p:cNvCxnSpPr>
          <p:nvPr/>
        </p:nvCxnSpPr>
        <p:spPr>
          <a:xfrm>
            <a:off x="2895600" y="1632466"/>
            <a:ext cx="1104900" cy="5011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7" idx="3"/>
            <a:endCxn id="5" idx="0"/>
          </p:cNvCxnSpPr>
          <p:nvPr/>
        </p:nvCxnSpPr>
        <p:spPr>
          <a:xfrm flipH="1">
            <a:off x="4000500" y="1022866"/>
            <a:ext cx="419100" cy="11107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400800" y="5562600"/>
            <a:ext cx="1905000" cy="646331"/>
          </a:xfrm>
          <a:prstGeom prst="rect">
            <a:avLst/>
          </a:prstGeom>
          <a:noFill/>
          <a:ln w="44450">
            <a:solidFill>
              <a:srgbClr val="C00000"/>
            </a:solidFill>
          </a:ln>
        </p:spPr>
        <p:txBody>
          <a:bodyPr wrap="square" rtlCol="0">
            <a:spAutoFit/>
          </a:bodyPr>
          <a:lstStyle/>
          <a:p>
            <a:r>
              <a:rPr lang="en-US" dirty="0"/>
              <a:t> </a:t>
            </a:r>
          </a:p>
          <a:p>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1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962400" y="2209800"/>
            <a:ext cx="1752600" cy="646331"/>
          </a:xfrm>
          <a:prstGeom prst="rect">
            <a:avLst/>
          </a:prstGeom>
          <a:noFill/>
          <a:ln w="25400">
            <a:solidFill>
              <a:schemeClr val="tx1"/>
            </a:solidFill>
          </a:ln>
        </p:spPr>
        <p:txBody>
          <a:bodyPr wrap="square" rtlCol="0">
            <a:spAutoFit/>
          </a:bodyPr>
          <a:lstStyle/>
          <a:p>
            <a:r>
              <a:rPr lang="en-US" i="1" dirty="0"/>
              <a:t>E. Coli </a:t>
            </a:r>
            <a:r>
              <a:rPr lang="en-US" dirty="0"/>
              <a:t>contamination</a:t>
            </a:r>
            <a:endParaRPr lang="en-US" i="1" dirty="0"/>
          </a:p>
        </p:txBody>
      </p:sp>
      <p:sp>
        <p:nvSpPr>
          <p:cNvPr id="5" name="TextBox 4"/>
          <p:cNvSpPr txBox="1"/>
          <p:nvPr/>
        </p:nvSpPr>
        <p:spPr>
          <a:xfrm>
            <a:off x="4267200" y="1447800"/>
            <a:ext cx="1143000" cy="369332"/>
          </a:xfrm>
          <a:prstGeom prst="rect">
            <a:avLst/>
          </a:prstGeom>
          <a:noFill/>
          <a:ln w="25400">
            <a:solidFill>
              <a:schemeClr val="tx1"/>
            </a:solidFill>
          </a:ln>
        </p:spPr>
        <p:txBody>
          <a:bodyPr wrap="square" rtlCol="0">
            <a:spAutoFit/>
          </a:bodyPr>
          <a:lstStyle/>
          <a:p>
            <a:r>
              <a:rPr lang="en-US" dirty="0"/>
              <a:t>Sediment</a:t>
            </a:r>
          </a:p>
        </p:txBody>
      </p:sp>
      <p:sp>
        <p:nvSpPr>
          <p:cNvPr id="6" name="TextBox 5"/>
          <p:cNvSpPr txBox="1"/>
          <p:nvPr/>
        </p:nvSpPr>
        <p:spPr>
          <a:xfrm>
            <a:off x="3962400" y="3429000"/>
            <a:ext cx="1905000" cy="369332"/>
          </a:xfrm>
          <a:prstGeom prst="rect">
            <a:avLst/>
          </a:prstGeom>
          <a:noFill/>
          <a:ln w="25400">
            <a:solidFill>
              <a:schemeClr val="tx1"/>
            </a:solidFill>
          </a:ln>
        </p:spPr>
        <p:txBody>
          <a:bodyPr wrap="square" rtlCol="0">
            <a:spAutoFit/>
          </a:bodyPr>
          <a:lstStyle/>
          <a:p>
            <a:r>
              <a:rPr lang="en-US" dirty="0"/>
              <a:t>Nutrient pollution</a:t>
            </a:r>
          </a:p>
        </p:txBody>
      </p:sp>
      <p:sp>
        <p:nvSpPr>
          <p:cNvPr id="7" name="TextBox 6"/>
          <p:cNvSpPr txBox="1"/>
          <p:nvPr/>
        </p:nvSpPr>
        <p:spPr>
          <a:xfrm>
            <a:off x="3962400" y="4114800"/>
            <a:ext cx="1905000" cy="369332"/>
          </a:xfrm>
          <a:prstGeom prst="rect">
            <a:avLst/>
          </a:prstGeom>
          <a:noFill/>
          <a:ln w="25400">
            <a:solidFill>
              <a:schemeClr val="tx1"/>
            </a:solidFill>
          </a:ln>
        </p:spPr>
        <p:txBody>
          <a:bodyPr wrap="square" rtlCol="0">
            <a:spAutoFit/>
          </a:bodyPr>
          <a:lstStyle/>
          <a:p>
            <a:r>
              <a:rPr lang="en-US" dirty="0"/>
              <a:t>Thermal pollution</a:t>
            </a:r>
          </a:p>
        </p:txBody>
      </p:sp>
      <p:sp>
        <p:nvSpPr>
          <p:cNvPr id="8" name="TextBox 7"/>
          <p:cNvSpPr txBox="1"/>
          <p:nvPr/>
        </p:nvSpPr>
        <p:spPr>
          <a:xfrm>
            <a:off x="3962400" y="4953000"/>
            <a:ext cx="1905000" cy="369332"/>
          </a:xfrm>
          <a:prstGeom prst="rect">
            <a:avLst/>
          </a:prstGeom>
          <a:noFill/>
          <a:ln w="25400">
            <a:solidFill>
              <a:schemeClr val="tx1"/>
            </a:solidFill>
          </a:ln>
        </p:spPr>
        <p:txBody>
          <a:bodyPr wrap="square" rtlCol="0">
            <a:spAutoFit/>
          </a:bodyPr>
          <a:lstStyle/>
          <a:p>
            <a:r>
              <a:rPr lang="en-US" dirty="0"/>
              <a:t>Toxic substances</a:t>
            </a:r>
          </a:p>
        </p:txBody>
      </p:sp>
      <p:sp>
        <p:nvSpPr>
          <p:cNvPr id="9" name="TextBox 8"/>
          <p:cNvSpPr txBox="1"/>
          <p:nvPr/>
        </p:nvSpPr>
        <p:spPr>
          <a:xfrm>
            <a:off x="838200" y="228600"/>
            <a:ext cx="2133600" cy="369332"/>
          </a:xfrm>
          <a:prstGeom prst="rect">
            <a:avLst/>
          </a:prstGeom>
          <a:noFill/>
          <a:ln w="25400">
            <a:solidFill>
              <a:schemeClr val="tx1"/>
            </a:solidFill>
          </a:ln>
        </p:spPr>
        <p:txBody>
          <a:bodyPr wrap="square" rtlCol="0">
            <a:spAutoFit/>
          </a:bodyPr>
          <a:lstStyle/>
          <a:p>
            <a:r>
              <a:rPr lang="en-US" dirty="0" err="1"/>
              <a:t>Streambank</a:t>
            </a:r>
            <a:r>
              <a:rPr lang="en-US" dirty="0"/>
              <a:t> erosion</a:t>
            </a:r>
          </a:p>
        </p:txBody>
      </p:sp>
      <p:sp>
        <p:nvSpPr>
          <p:cNvPr id="10" name="TextBox 9"/>
          <p:cNvSpPr txBox="1"/>
          <p:nvPr/>
        </p:nvSpPr>
        <p:spPr>
          <a:xfrm>
            <a:off x="762000" y="914400"/>
            <a:ext cx="2133600" cy="369332"/>
          </a:xfrm>
          <a:prstGeom prst="rect">
            <a:avLst/>
          </a:prstGeom>
          <a:noFill/>
          <a:ln w="25400">
            <a:solidFill>
              <a:schemeClr val="tx1"/>
            </a:solidFill>
          </a:ln>
        </p:spPr>
        <p:txBody>
          <a:bodyPr wrap="square" rtlCol="0">
            <a:spAutoFit/>
          </a:bodyPr>
          <a:lstStyle/>
          <a:p>
            <a:r>
              <a:rPr lang="en-US" dirty="0"/>
              <a:t>Urban runoff</a:t>
            </a:r>
          </a:p>
        </p:txBody>
      </p:sp>
      <p:sp>
        <p:nvSpPr>
          <p:cNvPr id="11" name="TextBox 10"/>
          <p:cNvSpPr txBox="1"/>
          <p:nvPr/>
        </p:nvSpPr>
        <p:spPr>
          <a:xfrm>
            <a:off x="762000" y="1524000"/>
            <a:ext cx="2133600" cy="369332"/>
          </a:xfrm>
          <a:prstGeom prst="rect">
            <a:avLst/>
          </a:prstGeom>
          <a:noFill/>
          <a:ln w="25400">
            <a:solidFill>
              <a:schemeClr val="tx1"/>
            </a:solidFill>
          </a:ln>
        </p:spPr>
        <p:txBody>
          <a:bodyPr wrap="square" rtlCol="0">
            <a:spAutoFit/>
          </a:bodyPr>
          <a:lstStyle/>
          <a:p>
            <a:r>
              <a:rPr lang="en-US" dirty="0"/>
              <a:t>Agricultural runoff</a:t>
            </a:r>
          </a:p>
        </p:txBody>
      </p:sp>
      <p:sp>
        <p:nvSpPr>
          <p:cNvPr id="12" name="TextBox 11"/>
          <p:cNvSpPr txBox="1"/>
          <p:nvPr/>
        </p:nvSpPr>
        <p:spPr>
          <a:xfrm>
            <a:off x="762000" y="2057400"/>
            <a:ext cx="2133600" cy="369332"/>
          </a:xfrm>
          <a:prstGeom prst="rect">
            <a:avLst/>
          </a:prstGeom>
          <a:noFill/>
          <a:ln w="25400">
            <a:solidFill>
              <a:schemeClr val="tx1"/>
            </a:solidFill>
          </a:ln>
        </p:spPr>
        <p:txBody>
          <a:bodyPr wrap="square" rtlCol="0">
            <a:spAutoFit/>
          </a:bodyPr>
          <a:lstStyle/>
          <a:p>
            <a:r>
              <a:rPr lang="en-US" dirty="0"/>
              <a:t>Construction</a:t>
            </a:r>
          </a:p>
        </p:txBody>
      </p:sp>
      <p:cxnSp>
        <p:nvCxnSpPr>
          <p:cNvPr id="14" name="Straight Arrow Connector 13"/>
          <p:cNvCxnSpPr>
            <a:stCxn id="9" idx="3"/>
            <a:endCxn id="5" idx="1"/>
          </p:cNvCxnSpPr>
          <p:nvPr/>
        </p:nvCxnSpPr>
        <p:spPr>
          <a:xfrm>
            <a:off x="2971800" y="413266"/>
            <a:ext cx="1295400" cy="121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0" idx="3"/>
            <a:endCxn id="5" idx="1"/>
          </p:cNvCxnSpPr>
          <p:nvPr/>
        </p:nvCxnSpPr>
        <p:spPr>
          <a:xfrm>
            <a:off x="2895600" y="1099066"/>
            <a:ext cx="1371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1" idx="3"/>
            <a:endCxn id="5" idx="1"/>
          </p:cNvCxnSpPr>
          <p:nvPr/>
        </p:nvCxnSpPr>
        <p:spPr>
          <a:xfrm flipV="1">
            <a:off x="2895600" y="1632466"/>
            <a:ext cx="1371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2" idx="3"/>
            <a:endCxn id="5" idx="1"/>
          </p:cNvCxnSpPr>
          <p:nvPr/>
        </p:nvCxnSpPr>
        <p:spPr>
          <a:xfrm flipV="1">
            <a:off x="2895600" y="1632466"/>
            <a:ext cx="13716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62000" y="2895600"/>
            <a:ext cx="2133600" cy="369332"/>
          </a:xfrm>
          <a:prstGeom prst="rect">
            <a:avLst/>
          </a:prstGeom>
          <a:noFill/>
          <a:ln w="25400">
            <a:solidFill>
              <a:schemeClr val="tx1"/>
            </a:solidFill>
          </a:ln>
        </p:spPr>
        <p:txBody>
          <a:bodyPr wrap="square" rtlCol="0">
            <a:spAutoFit/>
          </a:bodyPr>
          <a:lstStyle/>
          <a:p>
            <a:r>
              <a:rPr lang="en-US" dirty="0"/>
              <a:t>Animal waste</a:t>
            </a:r>
          </a:p>
        </p:txBody>
      </p:sp>
      <p:cxnSp>
        <p:nvCxnSpPr>
          <p:cNvPr id="32" name="Straight Arrow Connector 31"/>
          <p:cNvCxnSpPr>
            <a:stCxn id="26" idx="3"/>
            <a:endCxn id="4" idx="1"/>
          </p:cNvCxnSpPr>
          <p:nvPr/>
        </p:nvCxnSpPr>
        <p:spPr>
          <a:xfrm flipV="1">
            <a:off x="2895600" y="2532966"/>
            <a:ext cx="1066800" cy="547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62000" y="3429000"/>
            <a:ext cx="2133600" cy="369332"/>
          </a:xfrm>
          <a:prstGeom prst="rect">
            <a:avLst/>
          </a:prstGeom>
          <a:noFill/>
          <a:ln w="25400">
            <a:solidFill>
              <a:schemeClr val="tx1"/>
            </a:solidFill>
          </a:ln>
        </p:spPr>
        <p:txBody>
          <a:bodyPr wrap="square" rtlCol="0">
            <a:spAutoFit/>
          </a:bodyPr>
          <a:lstStyle/>
          <a:p>
            <a:r>
              <a:rPr lang="en-US" dirty="0"/>
              <a:t>Septic systems</a:t>
            </a:r>
          </a:p>
        </p:txBody>
      </p:sp>
      <p:sp>
        <p:nvSpPr>
          <p:cNvPr id="34" name="TextBox 33"/>
          <p:cNvSpPr txBox="1"/>
          <p:nvPr/>
        </p:nvSpPr>
        <p:spPr>
          <a:xfrm>
            <a:off x="685800" y="3962400"/>
            <a:ext cx="2667000" cy="369332"/>
          </a:xfrm>
          <a:prstGeom prst="rect">
            <a:avLst/>
          </a:prstGeom>
          <a:noFill/>
          <a:ln w="25400">
            <a:solidFill>
              <a:schemeClr val="tx1"/>
            </a:solidFill>
          </a:ln>
        </p:spPr>
        <p:txBody>
          <a:bodyPr wrap="square" rtlCol="0">
            <a:spAutoFit/>
          </a:bodyPr>
          <a:lstStyle/>
          <a:p>
            <a:r>
              <a:rPr lang="en-US" dirty="0"/>
              <a:t>Faulty sewer connections</a:t>
            </a:r>
          </a:p>
        </p:txBody>
      </p:sp>
      <p:cxnSp>
        <p:nvCxnSpPr>
          <p:cNvPr id="36" name="Straight Arrow Connector 35"/>
          <p:cNvCxnSpPr>
            <a:stCxn id="33" idx="3"/>
            <a:endCxn id="4" idx="1"/>
          </p:cNvCxnSpPr>
          <p:nvPr/>
        </p:nvCxnSpPr>
        <p:spPr>
          <a:xfrm flipV="1">
            <a:off x="2895600" y="2532966"/>
            <a:ext cx="1066800" cy="1080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34" idx="3"/>
            <a:endCxn id="4" idx="1"/>
          </p:cNvCxnSpPr>
          <p:nvPr/>
        </p:nvCxnSpPr>
        <p:spPr>
          <a:xfrm flipV="1">
            <a:off x="3352800" y="2532966"/>
            <a:ext cx="609600" cy="1614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6" idx="3"/>
            <a:endCxn id="6" idx="1"/>
          </p:cNvCxnSpPr>
          <p:nvPr/>
        </p:nvCxnSpPr>
        <p:spPr>
          <a:xfrm>
            <a:off x="2895600" y="3080266"/>
            <a:ext cx="10668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62000" y="4495800"/>
            <a:ext cx="2667000" cy="369332"/>
          </a:xfrm>
          <a:prstGeom prst="rect">
            <a:avLst/>
          </a:prstGeom>
          <a:noFill/>
          <a:ln w="25400">
            <a:solidFill>
              <a:schemeClr val="tx1"/>
            </a:solidFill>
          </a:ln>
        </p:spPr>
        <p:txBody>
          <a:bodyPr wrap="square" rtlCol="0">
            <a:spAutoFit/>
          </a:bodyPr>
          <a:lstStyle/>
          <a:p>
            <a:r>
              <a:rPr lang="en-US" dirty="0"/>
              <a:t>Lawn fertilizer</a:t>
            </a:r>
          </a:p>
        </p:txBody>
      </p:sp>
      <p:sp>
        <p:nvSpPr>
          <p:cNvPr id="50" name="TextBox 49"/>
          <p:cNvSpPr txBox="1"/>
          <p:nvPr/>
        </p:nvSpPr>
        <p:spPr>
          <a:xfrm>
            <a:off x="762000" y="5105400"/>
            <a:ext cx="2667000" cy="369332"/>
          </a:xfrm>
          <a:prstGeom prst="rect">
            <a:avLst/>
          </a:prstGeom>
          <a:noFill/>
          <a:ln w="25400">
            <a:solidFill>
              <a:schemeClr val="tx1"/>
            </a:solidFill>
          </a:ln>
        </p:spPr>
        <p:txBody>
          <a:bodyPr wrap="square" rtlCol="0">
            <a:spAutoFit/>
          </a:bodyPr>
          <a:lstStyle/>
          <a:p>
            <a:r>
              <a:rPr lang="en-US" dirty="0"/>
              <a:t>No riparian vegetation</a:t>
            </a:r>
          </a:p>
        </p:txBody>
      </p:sp>
      <p:cxnSp>
        <p:nvCxnSpPr>
          <p:cNvPr id="52" name="Straight Arrow Connector 51"/>
          <p:cNvCxnSpPr>
            <a:stCxn id="49" idx="3"/>
            <a:endCxn id="6" idx="1"/>
          </p:cNvCxnSpPr>
          <p:nvPr/>
        </p:nvCxnSpPr>
        <p:spPr>
          <a:xfrm flipV="1">
            <a:off x="3429000" y="3613666"/>
            <a:ext cx="5334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33" idx="3"/>
            <a:endCxn id="6" idx="1"/>
          </p:cNvCxnSpPr>
          <p:nvPr/>
        </p:nvCxnSpPr>
        <p:spPr>
          <a:xfrm>
            <a:off x="2895600" y="3613666"/>
            <a:ext cx="106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248400" y="609600"/>
            <a:ext cx="1149217" cy="646331"/>
          </a:xfrm>
          <a:prstGeom prst="rect">
            <a:avLst/>
          </a:prstGeom>
          <a:noFill/>
        </p:spPr>
        <p:txBody>
          <a:bodyPr wrap="square" rtlCol="0">
            <a:spAutoFit/>
          </a:bodyPr>
          <a:lstStyle/>
          <a:p>
            <a:r>
              <a:rPr lang="en-US" dirty="0"/>
              <a:t>Pollutant priority</a:t>
            </a:r>
          </a:p>
        </p:txBody>
      </p:sp>
      <p:cxnSp>
        <p:nvCxnSpPr>
          <p:cNvPr id="61" name="Straight Arrow Connector 60"/>
          <p:cNvCxnSpPr>
            <a:stCxn id="10" idx="3"/>
            <a:endCxn id="8" idx="1"/>
          </p:cNvCxnSpPr>
          <p:nvPr/>
        </p:nvCxnSpPr>
        <p:spPr>
          <a:xfrm>
            <a:off x="2895600" y="1099066"/>
            <a:ext cx="1066800" cy="403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50" idx="3"/>
            <a:endCxn id="7" idx="1"/>
          </p:cNvCxnSpPr>
          <p:nvPr/>
        </p:nvCxnSpPr>
        <p:spPr>
          <a:xfrm flipV="1">
            <a:off x="3429000" y="4299466"/>
            <a:ext cx="5334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10" idx="3"/>
            <a:endCxn id="7" idx="1"/>
          </p:cNvCxnSpPr>
          <p:nvPr/>
        </p:nvCxnSpPr>
        <p:spPr>
          <a:xfrm>
            <a:off x="2895600" y="1099066"/>
            <a:ext cx="1066800" cy="3200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11" idx="3"/>
            <a:endCxn id="8" idx="1"/>
          </p:cNvCxnSpPr>
          <p:nvPr/>
        </p:nvCxnSpPr>
        <p:spPr>
          <a:xfrm>
            <a:off x="2895600" y="1708666"/>
            <a:ext cx="1066800" cy="3429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762000" y="5791200"/>
            <a:ext cx="2667000" cy="646331"/>
          </a:xfrm>
          <a:prstGeom prst="rect">
            <a:avLst/>
          </a:prstGeom>
          <a:noFill/>
          <a:ln w="25400">
            <a:solidFill>
              <a:schemeClr val="tx1"/>
            </a:solidFill>
          </a:ln>
        </p:spPr>
        <p:txBody>
          <a:bodyPr wrap="square" rtlCol="0">
            <a:spAutoFit/>
          </a:bodyPr>
          <a:lstStyle/>
          <a:p>
            <a:r>
              <a:rPr lang="en-US" dirty="0"/>
              <a:t>Illicit dumping in storm sewers</a:t>
            </a:r>
          </a:p>
        </p:txBody>
      </p:sp>
      <p:cxnSp>
        <p:nvCxnSpPr>
          <p:cNvPr id="81" name="Straight Arrow Connector 80"/>
          <p:cNvCxnSpPr>
            <a:stCxn id="79" idx="3"/>
            <a:endCxn id="8" idx="1"/>
          </p:cNvCxnSpPr>
          <p:nvPr/>
        </p:nvCxnSpPr>
        <p:spPr>
          <a:xfrm flipV="1">
            <a:off x="3429000" y="5137666"/>
            <a:ext cx="533400" cy="976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Down Arrow 34"/>
          <p:cNvSpPr/>
          <p:nvPr/>
        </p:nvSpPr>
        <p:spPr>
          <a:xfrm>
            <a:off x="6629400" y="1371600"/>
            <a:ext cx="533400" cy="4343400"/>
          </a:xfrm>
          <a:prstGeom prst="downArrow">
            <a:avLst/>
          </a:prstGeom>
          <a:gradFill>
            <a:gsLst>
              <a:gs pos="0">
                <a:srgbClr val="FF3399"/>
              </a:gs>
              <a:gs pos="25000">
                <a:srgbClr val="FF6633"/>
              </a:gs>
              <a:gs pos="50000">
                <a:srgbClr val="FFFF00"/>
              </a:gs>
              <a:gs pos="75000">
                <a:srgbClr val="01A78F"/>
              </a:gs>
              <a:gs pos="100000">
                <a:srgbClr val="3366F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7162800" y="1371600"/>
            <a:ext cx="1149217" cy="369332"/>
          </a:xfrm>
          <a:prstGeom prst="rect">
            <a:avLst/>
          </a:prstGeom>
          <a:noFill/>
        </p:spPr>
        <p:txBody>
          <a:bodyPr wrap="square" rtlCol="0">
            <a:spAutoFit/>
          </a:bodyPr>
          <a:lstStyle/>
          <a:p>
            <a:r>
              <a:rPr lang="en-US" dirty="0"/>
              <a:t>Higher</a:t>
            </a:r>
          </a:p>
        </p:txBody>
      </p:sp>
      <p:sp>
        <p:nvSpPr>
          <p:cNvPr id="39" name="TextBox 38"/>
          <p:cNvSpPr txBox="1"/>
          <p:nvPr/>
        </p:nvSpPr>
        <p:spPr>
          <a:xfrm>
            <a:off x="7162800" y="5029200"/>
            <a:ext cx="1149217" cy="369332"/>
          </a:xfrm>
          <a:prstGeom prst="rect">
            <a:avLst/>
          </a:prstGeom>
          <a:noFill/>
        </p:spPr>
        <p:txBody>
          <a:bodyPr wrap="square" rtlCol="0">
            <a:spAutoFit/>
          </a:bodyPr>
          <a:lstStyle/>
          <a:p>
            <a:r>
              <a:rPr lang="en-US" dirty="0"/>
              <a:t>Lower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20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20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2000"/>
                                        <p:tgtEl>
                                          <p:spTgt spid="3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2000"/>
                                        <p:tgtEl>
                                          <p:spTgt spid="4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2000"/>
                                        <p:tgtEl>
                                          <p:spTgt spid="5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2000"/>
                                        <p:tgtEl>
                                          <p:spTgt spid="7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000"/>
                                        <p:tgtEl>
                                          <p:spTgt spid="14"/>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000"/>
                                        <p:tgtEl>
                                          <p:spTgt spid="17"/>
                                        </p:tgtEl>
                                      </p:cBhvr>
                                    </p:animEffect>
                                  </p:childTnLst>
                                </p:cTn>
                              </p:par>
                              <p:par>
                                <p:cTn id="43" presetID="10"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000"/>
                                        <p:tgtEl>
                                          <p:spTgt spid="19"/>
                                        </p:tgtEl>
                                      </p:cBhvr>
                                    </p:animEffect>
                                  </p:childTnLst>
                                </p:cTn>
                              </p:par>
                              <p:par>
                                <p:cTn id="46" presetID="10"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2000"/>
                                        <p:tgtEl>
                                          <p:spTgt spid="24"/>
                                        </p:tgtEl>
                                      </p:cBhvr>
                                    </p:animEffect>
                                  </p:childTnLst>
                                </p:cTn>
                              </p:par>
                              <p:par>
                                <p:cTn id="49" presetID="10"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2000"/>
                                        <p:tgtEl>
                                          <p:spTgt spid="32"/>
                                        </p:tgtEl>
                                      </p:cBhvr>
                                    </p:animEffect>
                                  </p:childTnLst>
                                </p:cTn>
                              </p:par>
                              <p:par>
                                <p:cTn id="52" presetID="10" presetClass="entr" presetSubtype="0" fill="hold"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2000"/>
                                        <p:tgtEl>
                                          <p:spTgt spid="36"/>
                                        </p:tgtEl>
                                      </p:cBhvr>
                                    </p:animEffect>
                                  </p:childTnLst>
                                </p:cTn>
                              </p:par>
                              <p:par>
                                <p:cTn id="55" presetID="10" presetClass="entr" presetSubtype="0" fill="hold"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2000"/>
                                        <p:tgtEl>
                                          <p:spTgt spid="38"/>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20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fade">
                                      <p:cBhvr>
                                        <p:cTn id="63" dur="2000"/>
                                        <p:tgtEl>
                                          <p:spTgt spid="52"/>
                                        </p:tgtEl>
                                      </p:cBhvr>
                                    </p:animEffect>
                                  </p:childTnLst>
                                </p:cTn>
                              </p:par>
                              <p:par>
                                <p:cTn id="64" presetID="10" presetClass="entr" presetSubtype="0" fill="hold" nodeType="with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2000"/>
                                        <p:tgtEl>
                                          <p:spTgt spid="54"/>
                                        </p:tgtEl>
                                      </p:cBhvr>
                                    </p:animEffect>
                                  </p:childTnLst>
                                </p:cTn>
                              </p:par>
                              <p:par>
                                <p:cTn id="67" presetID="10" presetClass="entr" presetSubtype="0" fill="hold" nodeType="with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2000"/>
                                        <p:tgtEl>
                                          <p:spTgt spid="61"/>
                                        </p:tgtEl>
                                      </p:cBhvr>
                                    </p:animEffect>
                                  </p:childTnLst>
                                </p:cTn>
                              </p:par>
                              <p:par>
                                <p:cTn id="70" presetID="10" presetClass="entr" presetSubtype="0" fill="hold" nodeType="with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fade">
                                      <p:cBhvr>
                                        <p:cTn id="72" dur="2000"/>
                                        <p:tgtEl>
                                          <p:spTgt spid="63"/>
                                        </p:tgtEl>
                                      </p:cBhvr>
                                    </p:animEffect>
                                  </p:childTnLst>
                                </p:cTn>
                              </p:par>
                              <p:par>
                                <p:cTn id="73" presetID="10" presetClass="entr" presetSubtype="0" fill="hold" nodeType="withEffect">
                                  <p:stCondLst>
                                    <p:cond delay="0"/>
                                  </p:stCondLst>
                                  <p:childTnLst>
                                    <p:set>
                                      <p:cBhvr>
                                        <p:cTn id="74" dur="1" fill="hold">
                                          <p:stCondLst>
                                            <p:cond delay="0"/>
                                          </p:stCondLst>
                                        </p:cTn>
                                        <p:tgtEl>
                                          <p:spTgt spid="65"/>
                                        </p:tgtEl>
                                        <p:attrNameLst>
                                          <p:attrName>style.visibility</p:attrName>
                                        </p:attrNameLst>
                                      </p:cBhvr>
                                      <p:to>
                                        <p:strVal val="visible"/>
                                      </p:to>
                                    </p:set>
                                    <p:animEffect transition="in" filter="fade">
                                      <p:cBhvr>
                                        <p:cTn id="75" dur="2000"/>
                                        <p:tgtEl>
                                          <p:spTgt spid="65"/>
                                        </p:tgtEl>
                                      </p:cBhvr>
                                    </p:animEffect>
                                  </p:childTnLst>
                                </p:cTn>
                              </p:par>
                              <p:par>
                                <p:cTn id="76" presetID="10" presetClass="entr" presetSubtype="0" fill="hold" nodeType="withEffect">
                                  <p:stCondLst>
                                    <p:cond delay="0"/>
                                  </p:stCondLst>
                                  <p:childTnLst>
                                    <p:set>
                                      <p:cBhvr>
                                        <p:cTn id="77" dur="1" fill="hold">
                                          <p:stCondLst>
                                            <p:cond delay="0"/>
                                          </p:stCondLst>
                                        </p:cTn>
                                        <p:tgtEl>
                                          <p:spTgt spid="78"/>
                                        </p:tgtEl>
                                        <p:attrNameLst>
                                          <p:attrName>style.visibility</p:attrName>
                                        </p:attrNameLst>
                                      </p:cBhvr>
                                      <p:to>
                                        <p:strVal val="visible"/>
                                      </p:to>
                                    </p:set>
                                    <p:animEffect transition="in" filter="fade">
                                      <p:cBhvr>
                                        <p:cTn id="78" dur="2000"/>
                                        <p:tgtEl>
                                          <p:spTgt spid="78"/>
                                        </p:tgtEl>
                                      </p:cBhvr>
                                    </p:animEffect>
                                  </p:childTnLst>
                                </p:cTn>
                              </p:par>
                              <p:par>
                                <p:cTn id="79" presetID="10" presetClass="entr" presetSubtype="0" fill="hold" nodeType="withEffect">
                                  <p:stCondLst>
                                    <p:cond delay="0"/>
                                  </p:stCondLst>
                                  <p:childTnLst>
                                    <p:set>
                                      <p:cBhvr>
                                        <p:cTn id="80" dur="1" fill="hold">
                                          <p:stCondLst>
                                            <p:cond delay="0"/>
                                          </p:stCondLst>
                                        </p:cTn>
                                        <p:tgtEl>
                                          <p:spTgt spid="81"/>
                                        </p:tgtEl>
                                        <p:attrNameLst>
                                          <p:attrName>style.visibility</p:attrName>
                                        </p:attrNameLst>
                                      </p:cBhvr>
                                      <p:to>
                                        <p:strVal val="visible"/>
                                      </p:to>
                                    </p:set>
                                    <p:animEffect transition="in" filter="fade">
                                      <p:cBhvr>
                                        <p:cTn id="81" dur="2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26" grpId="0" animBg="1"/>
      <p:bldP spid="33" grpId="0" animBg="1"/>
      <p:bldP spid="34" grpId="0" animBg="1"/>
      <p:bldP spid="49" grpId="0" animBg="1"/>
      <p:bldP spid="50" grpId="0" animBg="1"/>
      <p:bldP spid="7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1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838200" y="228600"/>
            <a:ext cx="2133600" cy="369332"/>
          </a:xfrm>
          <a:prstGeom prst="rect">
            <a:avLst/>
          </a:prstGeom>
          <a:noFill/>
          <a:ln w="25400">
            <a:solidFill>
              <a:schemeClr val="tx1"/>
            </a:solidFill>
          </a:ln>
        </p:spPr>
        <p:txBody>
          <a:bodyPr wrap="square" rtlCol="0">
            <a:spAutoFit/>
          </a:bodyPr>
          <a:lstStyle/>
          <a:p>
            <a:r>
              <a:rPr lang="en-US" dirty="0" err="1"/>
              <a:t>Streambank</a:t>
            </a:r>
            <a:r>
              <a:rPr lang="en-US" dirty="0"/>
              <a:t> erosion</a:t>
            </a:r>
          </a:p>
        </p:txBody>
      </p:sp>
      <p:sp>
        <p:nvSpPr>
          <p:cNvPr id="5" name="TextBox 4"/>
          <p:cNvSpPr txBox="1"/>
          <p:nvPr/>
        </p:nvSpPr>
        <p:spPr>
          <a:xfrm>
            <a:off x="762000" y="914400"/>
            <a:ext cx="2133600" cy="369332"/>
          </a:xfrm>
          <a:prstGeom prst="rect">
            <a:avLst/>
          </a:prstGeom>
          <a:noFill/>
          <a:ln w="25400">
            <a:solidFill>
              <a:schemeClr val="tx1"/>
            </a:solidFill>
          </a:ln>
        </p:spPr>
        <p:txBody>
          <a:bodyPr wrap="square" rtlCol="0">
            <a:spAutoFit/>
          </a:bodyPr>
          <a:lstStyle/>
          <a:p>
            <a:r>
              <a:rPr lang="en-US" dirty="0"/>
              <a:t>Urban runoff</a:t>
            </a:r>
          </a:p>
        </p:txBody>
      </p:sp>
      <p:sp>
        <p:nvSpPr>
          <p:cNvPr id="6" name="TextBox 5"/>
          <p:cNvSpPr txBox="1"/>
          <p:nvPr/>
        </p:nvSpPr>
        <p:spPr>
          <a:xfrm>
            <a:off x="762000" y="1524000"/>
            <a:ext cx="2133600" cy="369332"/>
          </a:xfrm>
          <a:prstGeom prst="rect">
            <a:avLst/>
          </a:prstGeom>
          <a:noFill/>
          <a:ln w="25400">
            <a:solidFill>
              <a:schemeClr val="tx1"/>
            </a:solidFill>
          </a:ln>
        </p:spPr>
        <p:txBody>
          <a:bodyPr wrap="square" rtlCol="0">
            <a:spAutoFit/>
          </a:bodyPr>
          <a:lstStyle/>
          <a:p>
            <a:r>
              <a:rPr lang="en-US" dirty="0"/>
              <a:t>Agricultural runoff</a:t>
            </a:r>
          </a:p>
        </p:txBody>
      </p:sp>
      <p:sp>
        <p:nvSpPr>
          <p:cNvPr id="7" name="TextBox 6"/>
          <p:cNvSpPr txBox="1"/>
          <p:nvPr/>
        </p:nvSpPr>
        <p:spPr>
          <a:xfrm>
            <a:off x="762000" y="2057400"/>
            <a:ext cx="2133600" cy="369332"/>
          </a:xfrm>
          <a:prstGeom prst="rect">
            <a:avLst/>
          </a:prstGeom>
          <a:noFill/>
          <a:ln w="25400">
            <a:solidFill>
              <a:schemeClr val="tx1"/>
            </a:solidFill>
          </a:ln>
        </p:spPr>
        <p:txBody>
          <a:bodyPr wrap="square" rtlCol="0">
            <a:spAutoFit/>
          </a:bodyPr>
          <a:lstStyle/>
          <a:p>
            <a:r>
              <a:rPr lang="en-US" dirty="0"/>
              <a:t>Construction</a:t>
            </a:r>
          </a:p>
        </p:txBody>
      </p:sp>
      <p:sp>
        <p:nvSpPr>
          <p:cNvPr id="8" name="TextBox 7"/>
          <p:cNvSpPr txBox="1"/>
          <p:nvPr/>
        </p:nvSpPr>
        <p:spPr>
          <a:xfrm>
            <a:off x="762000" y="2895600"/>
            <a:ext cx="2133600" cy="369332"/>
          </a:xfrm>
          <a:prstGeom prst="rect">
            <a:avLst/>
          </a:prstGeom>
          <a:noFill/>
          <a:ln w="25400">
            <a:solidFill>
              <a:schemeClr val="tx1"/>
            </a:solidFill>
          </a:ln>
        </p:spPr>
        <p:txBody>
          <a:bodyPr wrap="square" rtlCol="0">
            <a:spAutoFit/>
          </a:bodyPr>
          <a:lstStyle/>
          <a:p>
            <a:r>
              <a:rPr lang="en-US" dirty="0"/>
              <a:t>Animal waste</a:t>
            </a:r>
          </a:p>
        </p:txBody>
      </p:sp>
      <p:sp>
        <p:nvSpPr>
          <p:cNvPr id="9" name="TextBox 8"/>
          <p:cNvSpPr txBox="1"/>
          <p:nvPr/>
        </p:nvSpPr>
        <p:spPr>
          <a:xfrm>
            <a:off x="762000" y="3429000"/>
            <a:ext cx="2133600" cy="369332"/>
          </a:xfrm>
          <a:prstGeom prst="rect">
            <a:avLst/>
          </a:prstGeom>
          <a:noFill/>
          <a:ln w="25400">
            <a:solidFill>
              <a:schemeClr val="tx1"/>
            </a:solidFill>
          </a:ln>
        </p:spPr>
        <p:txBody>
          <a:bodyPr wrap="square" rtlCol="0">
            <a:spAutoFit/>
          </a:bodyPr>
          <a:lstStyle/>
          <a:p>
            <a:r>
              <a:rPr lang="en-US" dirty="0"/>
              <a:t>Septic systems</a:t>
            </a:r>
          </a:p>
        </p:txBody>
      </p:sp>
      <p:sp>
        <p:nvSpPr>
          <p:cNvPr id="10" name="TextBox 9"/>
          <p:cNvSpPr txBox="1"/>
          <p:nvPr/>
        </p:nvSpPr>
        <p:spPr>
          <a:xfrm>
            <a:off x="685800" y="3962400"/>
            <a:ext cx="2667000" cy="369332"/>
          </a:xfrm>
          <a:prstGeom prst="rect">
            <a:avLst/>
          </a:prstGeom>
          <a:noFill/>
          <a:ln w="25400">
            <a:solidFill>
              <a:schemeClr val="tx1"/>
            </a:solidFill>
          </a:ln>
        </p:spPr>
        <p:txBody>
          <a:bodyPr wrap="square" rtlCol="0">
            <a:spAutoFit/>
          </a:bodyPr>
          <a:lstStyle/>
          <a:p>
            <a:r>
              <a:rPr lang="en-US" dirty="0"/>
              <a:t>Faulty sewer connections</a:t>
            </a:r>
          </a:p>
        </p:txBody>
      </p:sp>
      <p:sp>
        <p:nvSpPr>
          <p:cNvPr id="11" name="TextBox 10"/>
          <p:cNvSpPr txBox="1"/>
          <p:nvPr/>
        </p:nvSpPr>
        <p:spPr>
          <a:xfrm>
            <a:off x="762000" y="4495800"/>
            <a:ext cx="2667000" cy="369332"/>
          </a:xfrm>
          <a:prstGeom prst="rect">
            <a:avLst/>
          </a:prstGeom>
          <a:noFill/>
          <a:ln w="25400">
            <a:solidFill>
              <a:schemeClr val="tx1"/>
            </a:solidFill>
          </a:ln>
        </p:spPr>
        <p:txBody>
          <a:bodyPr wrap="square" rtlCol="0">
            <a:spAutoFit/>
          </a:bodyPr>
          <a:lstStyle/>
          <a:p>
            <a:r>
              <a:rPr lang="en-US" dirty="0"/>
              <a:t>Lawn fertilizer</a:t>
            </a:r>
          </a:p>
        </p:txBody>
      </p:sp>
      <p:sp>
        <p:nvSpPr>
          <p:cNvPr id="12" name="TextBox 11"/>
          <p:cNvSpPr txBox="1"/>
          <p:nvPr/>
        </p:nvSpPr>
        <p:spPr>
          <a:xfrm>
            <a:off x="762000" y="5105400"/>
            <a:ext cx="2667000" cy="369332"/>
          </a:xfrm>
          <a:prstGeom prst="rect">
            <a:avLst/>
          </a:prstGeom>
          <a:noFill/>
          <a:ln w="25400">
            <a:solidFill>
              <a:schemeClr val="tx1"/>
            </a:solidFill>
          </a:ln>
        </p:spPr>
        <p:txBody>
          <a:bodyPr wrap="square" rtlCol="0">
            <a:spAutoFit/>
          </a:bodyPr>
          <a:lstStyle/>
          <a:p>
            <a:r>
              <a:rPr lang="en-US" dirty="0"/>
              <a:t>No riparian vegetation</a:t>
            </a:r>
          </a:p>
        </p:txBody>
      </p:sp>
      <p:sp>
        <p:nvSpPr>
          <p:cNvPr id="13" name="TextBox 12"/>
          <p:cNvSpPr txBox="1"/>
          <p:nvPr/>
        </p:nvSpPr>
        <p:spPr>
          <a:xfrm>
            <a:off x="762000" y="5791200"/>
            <a:ext cx="2667000" cy="646331"/>
          </a:xfrm>
          <a:prstGeom prst="rect">
            <a:avLst/>
          </a:prstGeom>
          <a:noFill/>
          <a:ln w="25400">
            <a:solidFill>
              <a:schemeClr val="tx1"/>
            </a:solidFill>
          </a:ln>
        </p:spPr>
        <p:txBody>
          <a:bodyPr wrap="square" rtlCol="0">
            <a:spAutoFit/>
          </a:bodyPr>
          <a:lstStyle/>
          <a:p>
            <a:r>
              <a:rPr lang="en-US" dirty="0"/>
              <a:t>Illicit dumping in storm sewers</a:t>
            </a:r>
          </a:p>
        </p:txBody>
      </p:sp>
      <p:sp>
        <p:nvSpPr>
          <p:cNvPr id="14" name="TextBox 13"/>
          <p:cNvSpPr txBox="1"/>
          <p:nvPr/>
        </p:nvSpPr>
        <p:spPr>
          <a:xfrm>
            <a:off x="5486400" y="990600"/>
            <a:ext cx="2667000" cy="369332"/>
          </a:xfrm>
          <a:prstGeom prst="rect">
            <a:avLst/>
          </a:prstGeom>
          <a:noFill/>
          <a:ln w="25400">
            <a:solidFill>
              <a:schemeClr val="tx1"/>
            </a:solidFill>
          </a:ln>
        </p:spPr>
        <p:txBody>
          <a:bodyPr wrap="square" rtlCol="0">
            <a:spAutoFit/>
          </a:bodyPr>
          <a:lstStyle/>
          <a:p>
            <a:r>
              <a:rPr lang="en-US" dirty="0"/>
              <a:t>Wetland restoration</a:t>
            </a:r>
          </a:p>
        </p:txBody>
      </p:sp>
      <p:sp>
        <p:nvSpPr>
          <p:cNvPr id="15" name="TextBox 14"/>
          <p:cNvSpPr txBox="1"/>
          <p:nvPr/>
        </p:nvSpPr>
        <p:spPr>
          <a:xfrm>
            <a:off x="4953000" y="0"/>
            <a:ext cx="4419600" cy="923330"/>
          </a:xfrm>
          <a:prstGeom prst="rect">
            <a:avLst/>
          </a:prstGeom>
          <a:noFill/>
        </p:spPr>
        <p:txBody>
          <a:bodyPr wrap="square" rtlCol="0">
            <a:spAutoFit/>
          </a:bodyPr>
          <a:lstStyle/>
          <a:p>
            <a:r>
              <a:rPr lang="en-US" dirty="0"/>
              <a:t>Best Management Practices (BMPs) identified in the Plaster Creek Watershed Mgt Plan</a:t>
            </a:r>
          </a:p>
        </p:txBody>
      </p:sp>
      <p:sp>
        <p:nvSpPr>
          <p:cNvPr id="16" name="TextBox 15"/>
          <p:cNvSpPr txBox="1"/>
          <p:nvPr/>
        </p:nvSpPr>
        <p:spPr>
          <a:xfrm>
            <a:off x="5486400" y="1524000"/>
            <a:ext cx="3276600" cy="369332"/>
          </a:xfrm>
          <a:prstGeom prst="rect">
            <a:avLst/>
          </a:prstGeom>
          <a:noFill/>
          <a:ln w="25400">
            <a:solidFill>
              <a:schemeClr val="tx1"/>
            </a:solidFill>
          </a:ln>
        </p:spPr>
        <p:txBody>
          <a:bodyPr wrap="square" rtlCol="0">
            <a:spAutoFit/>
          </a:bodyPr>
          <a:lstStyle/>
          <a:p>
            <a:r>
              <a:rPr lang="en-US" dirty="0"/>
              <a:t>Low impact development (LID)</a:t>
            </a:r>
          </a:p>
        </p:txBody>
      </p:sp>
      <p:sp>
        <p:nvSpPr>
          <p:cNvPr id="17" name="TextBox 16"/>
          <p:cNvSpPr txBox="1"/>
          <p:nvPr/>
        </p:nvSpPr>
        <p:spPr>
          <a:xfrm>
            <a:off x="5486400" y="1981200"/>
            <a:ext cx="2209800" cy="369332"/>
          </a:xfrm>
          <a:prstGeom prst="rect">
            <a:avLst/>
          </a:prstGeom>
          <a:noFill/>
          <a:ln w="25400">
            <a:solidFill>
              <a:schemeClr val="tx1"/>
            </a:solidFill>
          </a:ln>
        </p:spPr>
        <p:txBody>
          <a:bodyPr wrap="square" rtlCol="0">
            <a:spAutoFit/>
          </a:bodyPr>
          <a:lstStyle/>
          <a:p>
            <a:r>
              <a:rPr lang="en-US" dirty="0"/>
              <a:t>Protect green spaces</a:t>
            </a:r>
          </a:p>
        </p:txBody>
      </p:sp>
      <p:sp>
        <p:nvSpPr>
          <p:cNvPr id="18" name="TextBox 17"/>
          <p:cNvSpPr txBox="1"/>
          <p:nvPr/>
        </p:nvSpPr>
        <p:spPr>
          <a:xfrm>
            <a:off x="5715000" y="2438400"/>
            <a:ext cx="838200" cy="369332"/>
          </a:xfrm>
          <a:prstGeom prst="rect">
            <a:avLst/>
          </a:prstGeom>
          <a:noFill/>
          <a:ln w="25400">
            <a:solidFill>
              <a:schemeClr val="tx1"/>
            </a:solidFill>
          </a:ln>
        </p:spPr>
        <p:txBody>
          <a:bodyPr wrap="square" rtlCol="0">
            <a:spAutoFit/>
          </a:bodyPr>
          <a:lstStyle/>
          <a:p>
            <a:r>
              <a:rPr lang="en-US" dirty="0"/>
              <a:t>Fences</a:t>
            </a:r>
          </a:p>
        </p:txBody>
      </p:sp>
      <p:sp>
        <p:nvSpPr>
          <p:cNvPr id="19" name="TextBox 18"/>
          <p:cNvSpPr txBox="1"/>
          <p:nvPr/>
        </p:nvSpPr>
        <p:spPr>
          <a:xfrm>
            <a:off x="5410200" y="2895600"/>
            <a:ext cx="2743200" cy="369332"/>
          </a:xfrm>
          <a:prstGeom prst="rect">
            <a:avLst/>
          </a:prstGeom>
          <a:noFill/>
          <a:ln w="25400">
            <a:solidFill>
              <a:schemeClr val="tx1"/>
            </a:solidFill>
          </a:ln>
        </p:spPr>
        <p:txBody>
          <a:bodyPr wrap="square" rtlCol="0">
            <a:spAutoFit/>
          </a:bodyPr>
          <a:lstStyle/>
          <a:p>
            <a:r>
              <a:rPr lang="en-US" dirty="0" err="1"/>
              <a:t>Streambank</a:t>
            </a:r>
            <a:r>
              <a:rPr lang="en-US" dirty="0"/>
              <a:t> stabilization</a:t>
            </a:r>
          </a:p>
        </p:txBody>
      </p:sp>
      <p:cxnSp>
        <p:nvCxnSpPr>
          <p:cNvPr id="21" name="Straight Arrow Connector 20"/>
          <p:cNvCxnSpPr>
            <a:stCxn id="14" idx="1"/>
            <a:endCxn id="4" idx="3"/>
          </p:cNvCxnSpPr>
          <p:nvPr/>
        </p:nvCxnSpPr>
        <p:spPr>
          <a:xfrm rot="10800000">
            <a:off x="2971800" y="413266"/>
            <a:ext cx="25146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6" idx="1"/>
            <a:endCxn id="4" idx="3"/>
          </p:cNvCxnSpPr>
          <p:nvPr/>
        </p:nvCxnSpPr>
        <p:spPr>
          <a:xfrm rot="10800000">
            <a:off x="2971800" y="413266"/>
            <a:ext cx="251460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7" idx="1"/>
            <a:endCxn id="4" idx="3"/>
          </p:cNvCxnSpPr>
          <p:nvPr/>
        </p:nvCxnSpPr>
        <p:spPr>
          <a:xfrm rot="10800000">
            <a:off x="2971800" y="413266"/>
            <a:ext cx="251460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8" idx="1"/>
            <a:endCxn id="4" idx="3"/>
          </p:cNvCxnSpPr>
          <p:nvPr/>
        </p:nvCxnSpPr>
        <p:spPr>
          <a:xfrm rot="10800000">
            <a:off x="2971800" y="413266"/>
            <a:ext cx="2743200" cy="2209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9" idx="1"/>
            <a:endCxn id="4" idx="3"/>
          </p:cNvCxnSpPr>
          <p:nvPr/>
        </p:nvCxnSpPr>
        <p:spPr>
          <a:xfrm rot="10800000">
            <a:off x="2971800" y="413266"/>
            <a:ext cx="2438400" cy="2667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8" idx="1"/>
            <a:endCxn id="8" idx="3"/>
          </p:cNvCxnSpPr>
          <p:nvPr/>
        </p:nvCxnSpPr>
        <p:spPr>
          <a:xfrm rot="10800000" flipV="1">
            <a:off x="2895600" y="2623066"/>
            <a:ext cx="28194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257800" y="3429000"/>
            <a:ext cx="3276600" cy="646331"/>
          </a:xfrm>
          <a:prstGeom prst="rect">
            <a:avLst/>
          </a:prstGeom>
          <a:noFill/>
          <a:ln w="25400">
            <a:solidFill>
              <a:schemeClr val="tx1"/>
            </a:solidFill>
          </a:ln>
        </p:spPr>
        <p:txBody>
          <a:bodyPr wrap="square" rtlCol="0">
            <a:spAutoFit/>
          </a:bodyPr>
          <a:lstStyle/>
          <a:p>
            <a:r>
              <a:rPr lang="en-US" dirty="0"/>
              <a:t>Education on manure spreading and feedlot runoff</a:t>
            </a:r>
          </a:p>
        </p:txBody>
      </p:sp>
      <p:cxnSp>
        <p:nvCxnSpPr>
          <p:cNvPr id="39" name="Straight Arrow Connector 38"/>
          <p:cNvCxnSpPr>
            <a:stCxn id="37" idx="1"/>
            <a:endCxn id="8" idx="3"/>
          </p:cNvCxnSpPr>
          <p:nvPr/>
        </p:nvCxnSpPr>
        <p:spPr>
          <a:xfrm rot="10800000">
            <a:off x="2895600" y="3080266"/>
            <a:ext cx="2362200" cy="671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7" idx="1"/>
            <a:endCxn id="6" idx="3"/>
          </p:cNvCxnSpPr>
          <p:nvPr/>
        </p:nvCxnSpPr>
        <p:spPr>
          <a:xfrm rot="10800000">
            <a:off x="2895600" y="1708666"/>
            <a:ext cx="2362200" cy="2043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4" idx="1"/>
            <a:endCxn id="5" idx="3"/>
          </p:cNvCxnSpPr>
          <p:nvPr/>
        </p:nvCxnSpPr>
        <p:spPr>
          <a:xfrm rot="10800000">
            <a:off x="2895600" y="1099066"/>
            <a:ext cx="25908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7" idx="1"/>
            <a:endCxn id="5" idx="3"/>
          </p:cNvCxnSpPr>
          <p:nvPr/>
        </p:nvCxnSpPr>
        <p:spPr>
          <a:xfrm rot="10800000">
            <a:off x="2895600" y="1099066"/>
            <a:ext cx="25908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257800" y="4191000"/>
            <a:ext cx="3276600" cy="369332"/>
          </a:xfrm>
          <a:prstGeom prst="rect">
            <a:avLst/>
          </a:prstGeom>
          <a:noFill/>
          <a:ln w="25400">
            <a:solidFill>
              <a:schemeClr val="tx1"/>
            </a:solidFill>
          </a:ln>
        </p:spPr>
        <p:txBody>
          <a:bodyPr wrap="square" rtlCol="0">
            <a:spAutoFit/>
          </a:bodyPr>
          <a:lstStyle/>
          <a:p>
            <a:r>
              <a:rPr lang="en-US" dirty="0"/>
              <a:t>No-till agriculture, cover crops</a:t>
            </a:r>
          </a:p>
        </p:txBody>
      </p:sp>
      <p:cxnSp>
        <p:nvCxnSpPr>
          <p:cNvPr id="48" name="Straight Arrow Connector 47"/>
          <p:cNvCxnSpPr>
            <a:stCxn id="46" idx="1"/>
            <a:endCxn id="6" idx="3"/>
          </p:cNvCxnSpPr>
          <p:nvPr/>
        </p:nvCxnSpPr>
        <p:spPr>
          <a:xfrm rot="10800000">
            <a:off x="2895600" y="1708666"/>
            <a:ext cx="2362200" cy="2667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257800" y="5105400"/>
            <a:ext cx="3276600" cy="369332"/>
          </a:xfrm>
          <a:prstGeom prst="rect">
            <a:avLst/>
          </a:prstGeom>
          <a:noFill/>
          <a:ln w="25400">
            <a:solidFill>
              <a:schemeClr val="tx1"/>
            </a:solidFill>
          </a:ln>
        </p:spPr>
        <p:txBody>
          <a:bodyPr wrap="square" rtlCol="0">
            <a:spAutoFit/>
          </a:bodyPr>
          <a:lstStyle/>
          <a:p>
            <a:r>
              <a:rPr lang="en-US" dirty="0"/>
              <a:t>Filter strips</a:t>
            </a:r>
          </a:p>
        </p:txBody>
      </p:sp>
      <p:sp>
        <p:nvSpPr>
          <p:cNvPr id="51" name="TextBox 50"/>
          <p:cNvSpPr txBox="1"/>
          <p:nvPr/>
        </p:nvSpPr>
        <p:spPr>
          <a:xfrm>
            <a:off x="5257800" y="4648200"/>
            <a:ext cx="3276600" cy="369332"/>
          </a:xfrm>
          <a:prstGeom prst="rect">
            <a:avLst/>
          </a:prstGeom>
          <a:noFill/>
          <a:ln w="25400">
            <a:solidFill>
              <a:schemeClr val="tx1"/>
            </a:solidFill>
          </a:ln>
        </p:spPr>
        <p:txBody>
          <a:bodyPr wrap="square" rtlCol="0">
            <a:spAutoFit/>
          </a:bodyPr>
          <a:lstStyle/>
          <a:p>
            <a:r>
              <a:rPr lang="en-US" dirty="0"/>
              <a:t>Pet waste stations</a:t>
            </a:r>
          </a:p>
        </p:txBody>
      </p:sp>
      <p:cxnSp>
        <p:nvCxnSpPr>
          <p:cNvPr id="53" name="Straight Arrow Connector 52"/>
          <p:cNvCxnSpPr>
            <a:stCxn id="51" idx="1"/>
            <a:endCxn id="8" idx="3"/>
          </p:cNvCxnSpPr>
          <p:nvPr/>
        </p:nvCxnSpPr>
        <p:spPr>
          <a:xfrm rot="10800000">
            <a:off x="2895600" y="3080266"/>
            <a:ext cx="236220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50" idx="1"/>
            <a:endCxn id="6" idx="3"/>
          </p:cNvCxnSpPr>
          <p:nvPr/>
        </p:nvCxnSpPr>
        <p:spPr>
          <a:xfrm rot="10800000">
            <a:off x="2895600" y="1708666"/>
            <a:ext cx="2362200" cy="3581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50" idx="1"/>
            <a:endCxn id="8" idx="3"/>
          </p:cNvCxnSpPr>
          <p:nvPr/>
        </p:nvCxnSpPr>
        <p:spPr>
          <a:xfrm rot="10800000">
            <a:off x="2895600" y="3080266"/>
            <a:ext cx="2362200" cy="2209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16" idx="1"/>
            <a:endCxn id="5" idx="3"/>
          </p:cNvCxnSpPr>
          <p:nvPr/>
        </p:nvCxnSpPr>
        <p:spPr>
          <a:xfrm rot="10800000">
            <a:off x="2895600" y="1099066"/>
            <a:ext cx="2590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50" idx="1"/>
            <a:endCxn id="12" idx="3"/>
          </p:cNvCxnSpPr>
          <p:nvPr/>
        </p:nvCxnSpPr>
        <p:spPr>
          <a:xfrm rot="10800000">
            <a:off x="3429000" y="5290066"/>
            <a:ext cx="1828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257800" y="5638800"/>
            <a:ext cx="3276600" cy="369332"/>
          </a:xfrm>
          <a:prstGeom prst="rect">
            <a:avLst/>
          </a:prstGeom>
          <a:noFill/>
          <a:ln w="25400">
            <a:solidFill>
              <a:schemeClr val="tx1"/>
            </a:solidFill>
          </a:ln>
        </p:spPr>
        <p:txBody>
          <a:bodyPr wrap="square" rtlCol="0">
            <a:spAutoFit/>
          </a:bodyPr>
          <a:lstStyle/>
          <a:p>
            <a:r>
              <a:rPr lang="en-US" dirty="0"/>
              <a:t>Label storm sewers</a:t>
            </a:r>
          </a:p>
        </p:txBody>
      </p:sp>
      <p:cxnSp>
        <p:nvCxnSpPr>
          <p:cNvPr id="67" name="Straight Arrow Connector 66"/>
          <p:cNvCxnSpPr>
            <a:stCxn id="65" idx="1"/>
            <a:endCxn id="13" idx="3"/>
          </p:cNvCxnSpPr>
          <p:nvPr/>
        </p:nvCxnSpPr>
        <p:spPr>
          <a:xfrm rot="10800000" flipV="1">
            <a:off x="3429000" y="5823466"/>
            <a:ext cx="1828800" cy="290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20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20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2000"/>
                                        <p:tgtEl>
                                          <p:spTgt spid="21"/>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20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2000"/>
                                        <p:tgtEl>
                                          <p:spTgt spid="25"/>
                                        </p:tgtEl>
                                      </p:cBhvr>
                                    </p:animEffect>
                                  </p:childTnLst>
                                </p:cTn>
                              </p:par>
                              <p:par>
                                <p:cTn id="29" presetID="10"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2000"/>
                                        <p:tgtEl>
                                          <p:spTgt spid="27"/>
                                        </p:tgtEl>
                                      </p:cBhvr>
                                    </p:animEffect>
                                  </p:childTnLst>
                                </p:cTn>
                              </p:par>
                              <p:par>
                                <p:cTn id="32" presetID="10"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2000"/>
                                        <p:tgtEl>
                                          <p:spTgt spid="29"/>
                                        </p:tgtEl>
                                      </p:cBhvr>
                                    </p:animEffect>
                                  </p:childTnLst>
                                </p:cTn>
                              </p:par>
                              <p:par>
                                <p:cTn id="35" presetID="10"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2000"/>
                                        <p:tgtEl>
                                          <p:spTgt spid="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2000"/>
                                        <p:tgtEl>
                                          <p:spTgt spid="37"/>
                                        </p:tgtEl>
                                      </p:cBhvr>
                                    </p:animEffect>
                                  </p:childTnLst>
                                </p:cTn>
                              </p:par>
                              <p:par>
                                <p:cTn id="41" presetID="10"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2000"/>
                                        <p:tgtEl>
                                          <p:spTgt spid="39"/>
                                        </p:tgtEl>
                                      </p:cBhvr>
                                    </p:animEffect>
                                  </p:childTnLst>
                                </p:cTn>
                              </p:par>
                              <p:par>
                                <p:cTn id="44" presetID="10" presetClass="entr" presetSubtype="0"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2000"/>
                                        <p:tgtEl>
                                          <p:spTgt spid="41"/>
                                        </p:tgtEl>
                                      </p:cBhvr>
                                    </p:animEffect>
                                  </p:childTnLst>
                                </p:cTn>
                              </p:par>
                              <p:par>
                                <p:cTn id="47" presetID="10"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2000"/>
                                        <p:tgtEl>
                                          <p:spTgt spid="43"/>
                                        </p:tgtEl>
                                      </p:cBhvr>
                                    </p:animEffect>
                                  </p:childTnLst>
                                </p:cTn>
                              </p:par>
                              <p:par>
                                <p:cTn id="50" presetID="10" presetClass="entr" presetSubtype="0"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2000"/>
                                        <p:tgtEl>
                                          <p:spTgt spid="4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2000"/>
                                        <p:tgtEl>
                                          <p:spTgt spid="46"/>
                                        </p:tgtEl>
                                      </p:cBhvr>
                                    </p:animEffect>
                                  </p:childTnLst>
                                </p:cTn>
                              </p:par>
                              <p:par>
                                <p:cTn id="56" presetID="10" presetClass="entr" presetSubtype="0" fill="hold"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2000"/>
                                        <p:tgtEl>
                                          <p:spTgt spid="4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2000"/>
                                        <p:tgtEl>
                                          <p:spTgt spid="5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fade">
                                      <p:cBhvr>
                                        <p:cTn id="64" dur="2000"/>
                                        <p:tgtEl>
                                          <p:spTgt spid="51"/>
                                        </p:tgtEl>
                                      </p:cBhvr>
                                    </p:animEffect>
                                  </p:childTnLst>
                                </p:cTn>
                              </p:par>
                              <p:par>
                                <p:cTn id="65" presetID="10" presetClass="entr" presetSubtype="0" fill="hold"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2000"/>
                                        <p:tgtEl>
                                          <p:spTgt spid="53"/>
                                        </p:tgtEl>
                                      </p:cBhvr>
                                    </p:animEffect>
                                  </p:childTnLst>
                                </p:cTn>
                              </p:par>
                              <p:par>
                                <p:cTn id="68" presetID="10" presetClass="entr" presetSubtype="0" fill="hold" nodeType="with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fade">
                                      <p:cBhvr>
                                        <p:cTn id="70" dur="2000"/>
                                        <p:tgtEl>
                                          <p:spTgt spid="55"/>
                                        </p:tgtEl>
                                      </p:cBhvr>
                                    </p:animEffect>
                                  </p:childTnLst>
                                </p:cTn>
                              </p:par>
                              <p:par>
                                <p:cTn id="71" presetID="10" presetClass="entr" presetSubtype="0"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fade">
                                      <p:cBhvr>
                                        <p:cTn id="73" dur="2000"/>
                                        <p:tgtEl>
                                          <p:spTgt spid="57"/>
                                        </p:tgtEl>
                                      </p:cBhvr>
                                    </p:animEffect>
                                  </p:childTnLst>
                                </p:cTn>
                              </p:par>
                              <p:par>
                                <p:cTn id="74" presetID="10" presetClass="entr" presetSubtype="0" fill="hold" nodeType="withEffect">
                                  <p:stCondLst>
                                    <p:cond delay="0"/>
                                  </p:stCondLst>
                                  <p:childTnLst>
                                    <p:set>
                                      <p:cBhvr>
                                        <p:cTn id="75" dur="1" fill="hold">
                                          <p:stCondLst>
                                            <p:cond delay="0"/>
                                          </p:stCondLst>
                                        </p:cTn>
                                        <p:tgtEl>
                                          <p:spTgt spid="62"/>
                                        </p:tgtEl>
                                        <p:attrNameLst>
                                          <p:attrName>style.visibility</p:attrName>
                                        </p:attrNameLst>
                                      </p:cBhvr>
                                      <p:to>
                                        <p:strVal val="visible"/>
                                      </p:to>
                                    </p:set>
                                    <p:animEffect transition="in" filter="fade">
                                      <p:cBhvr>
                                        <p:cTn id="76" dur="2000"/>
                                        <p:tgtEl>
                                          <p:spTgt spid="62"/>
                                        </p:tgtEl>
                                      </p:cBhvr>
                                    </p:animEffect>
                                  </p:childTnLst>
                                </p:cTn>
                              </p:par>
                              <p:par>
                                <p:cTn id="77" presetID="10" presetClass="entr" presetSubtype="0" fill="hold" nodeType="withEffect">
                                  <p:stCondLst>
                                    <p:cond delay="0"/>
                                  </p:stCondLst>
                                  <p:childTnLst>
                                    <p:set>
                                      <p:cBhvr>
                                        <p:cTn id="78" dur="1" fill="hold">
                                          <p:stCondLst>
                                            <p:cond delay="0"/>
                                          </p:stCondLst>
                                        </p:cTn>
                                        <p:tgtEl>
                                          <p:spTgt spid="64"/>
                                        </p:tgtEl>
                                        <p:attrNameLst>
                                          <p:attrName>style.visibility</p:attrName>
                                        </p:attrNameLst>
                                      </p:cBhvr>
                                      <p:to>
                                        <p:strVal val="visible"/>
                                      </p:to>
                                    </p:set>
                                    <p:animEffect transition="in" filter="fade">
                                      <p:cBhvr>
                                        <p:cTn id="79" dur="2000"/>
                                        <p:tgtEl>
                                          <p:spTgt spid="6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5"/>
                                        </p:tgtEl>
                                        <p:attrNameLst>
                                          <p:attrName>style.visibility</p:attrName>
                                        </p:attrNameLst>
                                      </p:cBhvr>
                                      <p:to>
                                        <p:strVal val="visible"/>
                                      </p:to>
                                    </p:set>
                                    <p:animEffect transition="in" filter="fade">
                                      <p:cBhvr>
                                        <p:cTn id="82" dur="2000"/>
                                        <p:tgtEl>
                                          <p:spTgt spid="65"/>
                                        </p:tgtEl>
                                      </p:cBhvr>
                                    </p:animEffect>
                                  </p:childTnLst>
                                </p:cTn>
                              </p:par>
                              <p:par>
                                <p:cTn id="83" presetID="10" presetClass="entr" presetSubtype="0" fill="hold" nodeType="with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37" grpId="0" animBg="1"/>
      <p:bldP spid="46" grpId="0" animBg="1"/>
      <p:bldP spid="50" grpId="0" animBg="1"/>
      <p:bldP spid="51" grpId="0" animBg="1"/>
      <p:bldP spid="6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09800"/>
            <a:ext cx="8229600" cy="1066800"/>
          </a:xfrm>
          <a:solidFill>
            <a:schemeClr val="bg1">
              <a:alpha val="70000"/>
            </a:schemeClr>
          </a:solidFill>
        </p:spPr>
        <p:txBody>
          <a:bodyPr/>
          <a:lstStyle/>
          <a:p>
            <a:r>
              <a:rPr lang="en-US" dirty="0"/>
              <a:t>Plaster Creek Stewards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981201"/>
            <a:ext cx="8229600" cy="2743200"/>
          </a:xfrm>
          <a:solidFill>
            <a:schemeClr val="bg1">
              <a:alpha val="70000"/>
            </a:schemeClr>
          </a:solidFill>
        </p:spPr>
        <p:txBody>
          <a:bodyPr/>
          <a:lstStyle/>
          <a:p>
            <a:pPr algn="ctr">
              <a:buNone/>
            </a:pPr>
            <a:r>
              <a:rPr lang="en-US" dirty="0"/>
              <a:t>	</a:t>
            </a:r>
            <a:r>
              <a:rPr lang="en-US" i="1" dirty="0"/>
              <a:t>Plaster Creek Stewards is a collaboration of community partners, churches, and Calvin College faculty and staff working to restore health and beauty to the Plaster Creek Watershed.</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lstStyle/>
          <a:p>
            <a:r>
              <a:rPr lang="en-US" dirty="0"/>
              <a:t>Three parts</a:t>
            </a:r>
          </a:p>
        </p:txBody>
      </p:sp>
      <p:sp>
        <p:nvSpPr>
          <p:cNvPr id="3" name="Content Placeholder 2"/>
          <p:cNvSpPr>
            <a:spLocks noGrp="1"/>
          </p:cNvSpPr>
          <p:nvPr>
            <p:ph idx="1"/>
          </p:nvPr>
        </p:nvSpPr>
        <p:spPr>
          <a:solidFill>
            <a:schemeClr val="bg1">
              <a:alpha val="70000"/>
            </a:schemeClr>
          </a:solidFill>
        </p:spPr>
        <p:txBody>
          <a:bodyPr>
            <a:normAutofit fontScale="92500" lnSpcReduction="20000"/>
          </a:bodyPr>
          <a:lstStyle/>
          <a:p>
            <a:r>
              <a:rPr lang="en-US" dirty="0"/>
              <a:t>Research</a:t>
            </a:r>
          </a:p>
          <a:p>
            <a:pPr lvl="1"/>
            <a:r>
              <a:rPr lang="en-US" sz="1800" dirty="0"/>
              <a:t>Which areas of the watershed should we prioritize?</a:t>
            </a:r>
          </a:p>
          <a:p>
            <a:pPr lvl="1"/>
            <a:r>
              <a:rPr lang="en-US" sz="1800" dirty="0"/>
              <a:t>Which problems occur in which areas? Which restoration activities are appropriate in which areas?</a:t>
            </a:r>
          </a:p>
          <a:p>
            <a:pPr lvl="1"/>
            <a:r>
              <a:rPr lang="en-US" sz="1800" dirty="0"/>
              <a:t>Monitoring</a:t>
            </a:r>
          </a:p>
          <a:p>
            <a:pPr lvl="1"/>
            <a:r>
              <a:rPr lang="en-US" sz="1800" dirty="0"/>
              <a:t>Historical research</a:t>
            </a:r>
          </a:p>
          <a:p>
            <a:pPr lvl="1"/>
            <a:r>
              <a:rPr lang="en-US" sz="1800" dirty="0" err="1"/>
              <a:t>Biol</a:t>
            </a:r>
            <a:r>
              <a:rPr lang="en-US" sz="1800" dirty="0"/>
              <a:t> 250!</a:t>
            </a:r>
          </a:p>
          <a:p>
            <a:r>
              <a:rPr lang="en-US" dirty="0"/>
              <a:t>Education and Outreach</a:t>
            </a:r>
          </a:p>
          <a:p>
            <a:pPr lvl="1"/>
            <a:r>
              <a:rPr lang="en-US" sz="1800" dirty="0"/>
              <a:t>Spring and fall events—education and volunteer components</a:t>
            </a:r>
          </a:p>
          <a:p>
            <a:pPr lvl="1"/>
            <a:r>
              <a:rPr lang="en-US" sz="1800" dirty="0"/>
              <a:t>Summer workshops</a:t>
            </a:r>
          </a:p>
          <a:p>
            <a:pPr lvl="1"/>
            <a:r>
              <a:rPr lang="en-US" sz="1800" dirty="0"/>
              <a:t>Partnerships among churches, environmental organizations, government, businesses… (WMEAC, DNRE, Friends of Grand Rapids Parks, KCD, Pioneer Construction…)</a:t>
            </a:r>
          </a:p>
          <a:p>
            <a:r>
              <a:rPr lang="en-US" dirty="0"/>
              <a:t>On-the-ground restoration</a:t>
            </a:r>
          </a:p>
          <a:p>
            <a:pPr lvl="1"/>
            <a:r>
              <a:rPr lang="en-US" sz="1900" dirty="0"/>
              <a:t>Hydrology &amp; habitats</a:t>
            </a:r>
          </a:p>
          <a:p>
            <a:pPr>
              <a:buNone/>
            </a:pPr>
            <a:endParaRPr lang="en-US" dirty="0"/>
          </a:p>
        </p:txBody>
      </p:sp>
      <p:sp>
        <p:nvSpPr>
          <p:cNvPr id="4" name="TextBox 3"/>
          <p:cNvSpPr txBox="1"/>
          <p:nvPr/>
        </p:nvSpPr>
        <p:spPr>
          <a:xfrm>
            <a:off x="6629400" y="3352800"/>
            <a:ext cx="2224904" cy="1754326"/>
          </a:xfrm>
          <a:prstGeom prst="rect">
            <a:avLst/>
          </a:prstGeom>
          <a:solidFill>
            <a:schemeClr val="bg1">
              <a:alpha val="80000"/>
            </a:schemeClr>
          </a:solidFill>
        </p:spPr>
        <p:txBody>
          <a:bodyPr wrap="none" rtlCol="0">
            <a:spAutoFit/>
          </a:bodyPr>
          <a:lstStyle/>
          <a:p>
            <a:r>
              <a:rPr lang="en-US" dirty="0"/>
              <a:t>Roosevelt Park CRC</a:t>
            </a:r>
          </a:p>
          <a:p>
            <a:r>
              <a:rPr lang="en-US" dirty="0"/>
              <a:t>Woodlawn CRC</a:t>
            </a:r>
          </a:p>
          <a:p>
            <a:r>
              <a:rPr lang="en-US" dirty="0"/>
              <a:t>Alger Park CRC</a:t>
            </a:r>
          </a:p>
          <a:p>
            <a:r>
              <a:rPr lang="en-US" dirty="0"/>
              <a:t>Madison CRC</a:t>
            </a:r>
          </a:p>
          <a:p>
            <a:r>
              <a:rPr lang="en-US" dirty="0"/>
              <a:t>Christ Church</a:t>
            </a:r>
          </a:p>
          <a:p>
            <a:r>
              <a:rPr lang="en-US" dirty="0"/>
              <a:t>Church of the Servant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a:solidFill>
            <a:schemeClr val="bg1">
              <a:alpha val="70000"/>
            </a:schemeClr>
          </a:solidFill>
        </p:spPr>
        <p:txBody>
          <a:bodyPr/>
          <a:lstStyle/>
          <a:p>
            <a:r>
              <a:rPr lang="en-US" dirty="0"/>
              <a:t>Summer workshops</a:t>
            </a:r>
          </a:p>
        </p:txBody>
      </p:sp>
      <p:sp>
        <p:nvSpPr>
          <p:cNvPr id="3" name="Content Placeholder 2"/>
          <p:cNvSpPr>
            <a:spLocks noGrp="1"/>
          </p:cNvSpPr>
          <p:nvPr>
            <p:ph idx="1"/>
          </p:nvPr>
        </p:nvSpPr>
        <p:spPr>
          <a:xfrm>
            <a:off x="457200" y="1600200"/>
            <a:ext cx="5029200" cy="5029200"/>
          </a:xfrm>
        </p:spPr>
        <p:txBody>
          <a:bodyPr/>
          <a:lstStyle/>
          <a:p>
            <a:endParaRPr lang="en-US" dirty="0"/>
          </a:p>
        </p:txBody>
      </p:sp>
      <p:pic>
        <p:nvPicPr>
          <p:cNvPr id="7170" name="Picture 2"/>
          <p:cNvPicPr>
            <a:picLocks noChangeAspect="1" noChangeArrowheads="1"/>
          </p:cNvPicPr>
          <p:nvPr/>
        </p:nvPicPr>
        <p:blipFill>
          <a:blip r:embed="rId3" cstate="print"/>
          <a:srcRect/>
          <a:stretch>
            <a:fillRect/>
          </a:stretch>
        </p:blipFill>
        <p:spPr bwMode="auto">
          <a:xfrm>
            <a:off x="5105400" y="762000"/>
            <a:ext cx="3810000" cy="5715000"/>
          </a:xfrm>
          <a:prstGeom prst="rect">
            <a:avLst/>
          </a:prstGeom>
          <a:noFill/>
          <a:ln w="9525">
            <a:noFill/>
            <a:miter lim="800000"/>
            <a:headEnd/>
            <a:tailEnd/>
          </a:ln>
        </p:spPr>
      </p:pic>
      <p:pic>
        <p:nvPicPr>
          <p:cNvPr id="717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762000"/>
            <a:ext cx="4800600" cy="2868651"/>
          </a:xfrm>
          <a:prstGeom prst="rect">
            <a:avLst/>
          </a:prstGeom>
          <a:noFill/>
          <a:ln w="9525">
            <a:noFill/>
            <a:miter lim="800000"/>
            <a:headEnd/>
            <a:tailEnd/>
          </a:ln>
        </p:spPr>
      </p:pic>
      <p:pic>
        <p:nvPicPr>
          <p:cNvPr id="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8600" y="3657600"/>
            <a:ext cx="4749278" cy="2837899"/>
          </a:xfrm>
          <a:prstGeom prst="rect">
            <a:avLst/>
          </a:prstGeom>
          <a:noFill/>
          <a:ln w="9525" algn="in">
            <a:solidFill>
              <a:schemeClr val="tx1"/>
            </a:solid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lastercreekwatershed.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505200" y="129988"/>
            <a:ext cx="5257800" cy="6728012"/>
          </a:xfrm>
        </p:spPr>
      </p:pic>
      <p:pic>
        <p:nvPicPr>
          <p:cNvPr id="5" name="Content Placeholder 3" descr="plastercreekwatershed.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2400" y="2667000"/>
            <a:ext cx="3276600" cy="6096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lum bright="38000" contrast="-54000"/>
          </a:blip>
          <a:srcRect/>
          <a:stretch>
            <a:fillRect/>
          </a:stretch>
        </p:blipFill>
        <p:spPr bwMode="auto">
          <a:xfrm>
            <a:off x="-30892" y="0"/>
            <a:ext cx="9174892" cy="6858000"/>
          </a:xfrm>
          <a:prstGeom prst="rect">
            <a:avLst/>
          </a:prstGeom>
          <a:noFill/>
          <a:ln w="9525">
            <a:noFill/>
            <a:miter lim="800000"/>
            <a:headEnd/>
            <a:tailEnd/>
          </a:ln>
        </p:spPr>
      </p:pic>
      <p:pic>
        <p:nvPicPr>
          <p:cNvPr id="4" name="Picture 2" descr="native landscapes logo fn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0800" y="1523999"/>
            <a:ext cx="3962400" cy="4104277"/>
          </a:xfrm>
          <a:prstGeom prst="rect">
            <a:avLst/>
          </a:prstGeom>
          <a:noFill/>
          <a:ln w="9525" algn="in">
            <a:noFill/>
            <a:miter lim="800000"/>
            <a:headEnd/>
            <a:tailEnd/>
          </a:ln>
          <a:effectLst/>
        </p:spPr>
      </p:pic>
      <p:sp>
        <p:nvSpPr>
          <p:cNvPr id="6" name="Title 5"/>
          <p:cNvSpPr>
            <a:spLocks noGrp="1"/>
          </p:cNvSpPr>
          <p:nvPr>
            <p:ph type="title"/>
          </p:nvPr>
        </p:nvSpPr>
        <p:spPr/>
        <p:txBody>
          <a:bodyPr/>
          <a:lstStyle/>
          <a:p>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525963"/>
          </a:xfrm>
          <a:solidFill>
            <a:schemeClr val="bg1">
              <a:alpha val="70000"/>
            </a:schemeClr>
          </a:solidFill>
        </p:spPr>
        <p:txBody>
          <a:bodyPr>
            <a:normAutofit fontScale="92500" lnSpcReduction="20000"/>
          </a:bodyPr>
          <a:lstStyle/>
          <a:p>
            <a:r>
              <a:rPr lang="en-US" dirty="0"/>
              <a:t>Native Landscapes provides:</a:t>
            </a:r>
          </a:p>
          <a:p>
            <a:pPr lvl="1"/>
            <a:r>
              <a:rPr lang="en-US" dirty="0"/>
              <a:t>Landscape consulting</a:t>
            </a:r>
          </a:p>
          <a:p>
            <a:pPr lvl="1"/>
            <a:r>
              <a:rPr lang="en-US" dirty="0"/>
              <a:t>Site designs</a:t>
            </a:r>
          </a:p>
          <a:p>
            <a:pPr lvl="1"/>
            <a:r>
              <a:rPr lang="en-US" dirty="0"/>
              <a:t>Native plants (241 species collected this year… greenhouse additions soon…)</a:t>
            </a:r>
          </a:p>
          <a:p>
            <a:pPr lvl="1"/>
            <a:r>
              <a:rPr lang="en-US" dirty="0"/>
              <a:t>‘Installation’</a:t>
            </a:r>
          </a:p>
          <a:p>
            <a:r>
              <a:rPr lang="en-US" dirty="0"/>
              <a:t>Includes the Plaster Creek Watershed, but also greater Grand Rapids</a:t>
            </a:r>
          </a:p>
          <a:p>
            <a:r>
              <a:rPr lang="en-US" dirty="0"/>
              <a:t>Profits:</a:t>
            </a:r>
          </a:p>
          <a:p>
            <a:pPr lvl="1"/>
            <a:r>
              <a:rPr lang="en-US" dirty="0"/>
              <a:t>Funding for Plaster Creek Stewards</a:t>
            </a:r>
          </a:p>
          <a:p>
            <a:pPr lvl="1"/>
            <a:r>
              <a:rPr lang="en-US" dirty="0"/>
              <a:t>Subsidize native gardens for schools, etc.</a:t>
            </a:r>
          </a:p>
          <a:p>
            <a:pPr lvl="1"/>
            <a:endParaRPr lang="en-US" dirty="0"/>
          </a:p>
          <a:p>
            <a:pPr lvl="1"/>
            <a:endParaRPr lang="en-US" dirty="0"/>
          </a:p>
        </p:txBody>
      </p:sp>
      <p:sp>
        <p:nvSpPr>
          <p:cNvPr id="6" name="Oval 5"/>
          <p:cNvSpPr/>
          <p:nvPr/>
        </p:nvSpPr>
        <p:spPr>
          <a:xfrm>
            <a:off x="6172200" y="4572000"/>
            <a:ext cx="1524000" cy="1219200"/>
          </a:xfrm>
          <a:prstGeom prst="ellipse">
            <a:avLst/>
          </a:prstGeom>
          <a:solidFill>
            <a:schemeClr val="accent2">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Plaster Creek Stewards</a:t>
            </a:r>
          </a:p>
        </p:txBody>
      </p:sp>
      <p:sp>
        <p:nvSpPr>
          <p:cNvPr id="7" name="Oval 6"/>
          <p:cNvSpPr/>
          <p:nvPr/>
        </p:nvSpPr>
        <p:spPr>
          <a:xfrm>
            <a:off x="7315200" y="4572000"/>
            <a:ext cx="1447800" cy="1219200"/>
          </a:xfrm>
          <a:prstGeom prst="ellipse">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384699" y="4800600"/>
            <a:ext cx="1273362" cy="646331"/>
          </a:xfrm>
          <a:prstGeom prst="rect">
            <a:avLst/>
          </a:prstGeom>
          <a:noFill/>
        </p:spPr>
        <p:txBody>
          <a:bodyPr wrap="none" rtlCol="0">
            <a:spAutoFit/>
          </a:bodyPr>
          <a:lstStyle/>
          <a:p>
            <a:pPr algn="ctr"/>
            <a:r>
              <a:rPr lang="en-US" b="1" dirty="0"/>
              <a:t>Native</a:t>
            </a:r>
          </a:p>
          <a:p>
            <a:pPr algn="ctr"/>
            <a:r>
              <a:rPr lang="en-US" b="1" dirty="0"/>
              <a:t>Landscapes</a:t>
            </a:r>
          </a:p>
        </p:txBody>
      </p:sp>
      <p:sp>
        <p:nvSpPr>
          <p:cNvPr id="10" name="Title 1"/>
          <p:cNvSpPr>
            <a:spLocks noGrp="1"/>
          </p:cNvSpPr>
          <p:nvPr>
            <p:ph type="title"/>
          </p:nvPr>
        </p:nvSpPr>
        <p:spPr>
          <a:xfrm>
            <a:off x="457200" y="533400"/>
            <a:ext cx="8229600" cy="1143000"/>
          </a:xfrm>
          <a:solidFill>
            <a:schemeClr val="bg1">
              <a:alpha val="70000"/>
            </a:schemeClr>
          </a:solidFill>
        </p:spPr>
        <p:txBody>
          <a:bodyPr/>
          <a:lstStyle/>
          <a:p>
            <a:r>
              <a:rPr lang="en-US" dirty="0"/>
              <a:t>“Implementation arm”</a:t>
            </a:r>
          </a:p>
        </p:txBody>
      </p:sp>
      <p:pic>
        <p:nvPicPr>
          <p:cNvPr id="4098" name="Picture 2" descr="native landscapes logo fn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9400" y="838200"/>
            <a:ext cx="2133600" cy="2209995"/>
          </a:xfrm>
          <a:prstGeom prst="rect">
            <a:avLst/>
          </a:prstGeom>
          <a:noFill/>
          <a:ln w="9525" algn="in">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609600" y="1371600"/>
            <a:ext cx="8189913" cy="5105400"/>
          </a:xfrm>
          <a:prstGeom prst="rect">
            <a:avLst/>
          </a:prstGeom>
          <a:noFill/>
          <a:ln w="9525">
            <a:noFill/>
            <a:miter lim="800000"/>
            <a:headEnd/>
            <a:tailEnd/>
          </a:ln>
        </p:spPr>
      </p:pic>
      <p:sp>
        <p:nvSpPr>
          <p:cNvPr id="4" name="TextBox 3"/>
          <p:cNvSpPr txBox="1"/>
          <p:nvPr/>
        </p:nvSpPr>
        <p:spPr>
          <a:xfrm>
            <a:off x="609600" y="304800"/>
            <a:ext cx="8163966" cy="584775"/>
          </a:xfrm>
          <a:prstGeom prst="rect">
            <a:avLst/>
          </a:prstGeom>
          <a:solidFill>
            <a:schemeClr val="bg1">
              <a:alpha val="70000"/>
            </a:schemeClr>
          </a:solidFill>
        </p:spPr>
        <p:txBody>
          <a:bodyPr wrap="none" rtlCol="0">
            <a:spAutoFit/>
          </a:bodyPr>
          <a:lstStyle/>
          <a:p>
            <a:r>
              <a:rPr lang="en-US" sz="3200" dirty="0"/>
              <a:t>Restore biodiversity, restore ecosystem function</a:t>
            </a:r>
          </a:p>
        </p:txBody>
      </p:sp>
      <p:sp>
        <p:nvSpPr>
          <p:cNvPr id="5" name="TextBox 4"/>
          <p:cNvSpPr txBox="1"/>
          <p:nvPr/>
        </p:nvSpPr>
        <p:spPr>
          <a:xfrm>
            <a:off x="990600" y="3810000"/>
            <a:ext cx="3773021" cy="584775"/>
          </a:xfrm>
          <a:prstGeom prst="rect">
            <a:avLst/>
          </a:prstGeom>
          <a:solidFill>
            <a:schemeClr val="bg1">
              <a:alpha val="70000"/>
            </a:schemeClr>
          </a:solidFill>
        </p:spPr>
        <p:txBody>
          <a:bodyPr wrap="none" rtlCol="0">
            <a:spAutoFit/>
          </a:bodyPr>
          <a:lstStyle/>
          <a:p>
            <a:r>
              <a:rPr lang="en-US" sz="3200" dirty="0"/>
              <a:t>Carbon sequestration</a:t>
            </a:r>
          </a:p>
        </p:txBody>
      </p:sp>
      <p:sp>
        <p:nvSpPr>
          <p:cNvPr id="6" name="TextBox 5"/>
          <p:cNvSpPr txBox="1"/>
          <p:nvPr/>
        </p:nvSpPr>
        <p:spPr>
          <a:xfrm>
            <a:off x="1752600" y="4648200"/>
            <a:ext cx="2701830" cy="584775"/>
          </a:xfrm>
          <a:prstGeom prst="rect">
            <a:avLst/>
          </a:prstGeom>
          <a:solidFill>
            <a:schemeClr val="bg1">
              <a:alpha val="70000"/>
            </a:schemeClr>
          </a:solidFill>
        </p:spPr>
        <p:txBody>
          <a:bodyPr wrap="none" rtlCol="0">
            <a:spAutoFit/>
          </a:bodyPr>
          <a:lstStyle/>
          <a:p>
            <a:r>
              <a:rPr lang="en-US" sz="3200" dirty="0"/>
              <a:t>Erosion control</a:t>
            </a:r>
          </a:p>
        </p:txBody>
      </p:sp>
      <p:sp>
        <p:nvSpPr>
          <p:cNvPr id="7" name="TextBox 6"/>
          <p:cNvSpPr txBox="1"/>
          <p:nvPr/>
        </p:nvSpPr>
        <p:spPr>
          <a:xfrm>
            <a:off x="5181600" y="4419600"/>
            <a:ext cx="2825069" cy="584775"/>
          </a:xfrm>
          <a:prstGeom prst="rect">
            <a:avLst/>
          </a:prstGeom>
          <a:solidFill>
            <a:schemeClr val="bg1">
              <a:alpha val="70000"/>
            </a:schemeClr>
          </a:solidFill>
        </p:spPr>
        <p:txBody>
          <a:bodyPr wrap="none" rtlCol="0">
            <a:spAutoFit/>
          </a:bodyPr>
          <a:lstStyle/>
          <a:p>
            <a:r>
              <a:rPr lang="en-US" sz="3200" dirty="0"/>
              <a:t>Nutrient uptake</a:t>
            </a:r>
          </a:p>
        </p:txBody>
      </p:sp>
      <p:cxnSp>
        <p:nvCxnSpPr>
          <p:cNvPr id="9" name="Straight Arrow Connector 8"/>
          <p:cNvCxnSpPr/>
          <p:nvPr/>
        </p:nvCxnSpPr>
        <p:spPr>
          <a:xfrm rot="5400000">
            <a:off x="457994" y="2894806"/>
            <a:ext cx="914400" cy="158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362200" y="2819400"/>
            <a:ext cx="2744919" cy="584775"/>
          </a:xfrm>
          <a:prstGeom prst="rect">
            <a:avLst/>
          </a:prstGeom>
          <a:solidFill>
            <a:schemeClr val="bg1">
              <a:alpha val="70000"/>
            </a:schemeClr>
          </a:solidFill>
        </p:spPr>
        <p:txBody>
          <a:bodyPr wrap="none" rtlCol="0">
            <a:spAutoFit/>
          </a:bodyPr>
          <a:lstStyle/>
          <a:p>
            <a:r>
              <a:rPr lang="en-US" sz="3200" dirty="0"/>
              <a:t>Wildlife habitat</a:t>
            </a:r>
          </a:p>
        </p:txBody>
      </p:sp>
      <p:sp>
        <p:nvSpPr>
          <p:cNvPr id="11" name="TextBox 10"/>
          <p:cNvSpPr txBox="1"/>
          <p:nvPr/>
        </p:nvSpPr>
        <p:spPr>
          <a:xfrm>
            <a:off x="4648200" y="1600200"/>
            <a:ext cx="3810000" cy="1077218"/>
          </a:xfrm>
          <a:prstGeom prst="rect">
            <a:avLst/>
          </a:prstGeom>
          <a:solidFill>
            <a:schemeClr val="bg1">
              <a:alpha val="70000"/>
            </a:schemeClr>
          </a:solidFill>
        </p:spPr>
        <p:txBody>
          <a:bodyPr wrap="square" rtlCol="0">
            <a:spAutoFit/>
          </a:bodyPr>
          <a:lstStyle/>
          <a:p>
            <a:r>
              <a:rPr lang="en-US" sz="3200" dirty="0"/>
              <a:t>Resources for crop pollinators</a:t>
            </a:r>
          </a:p>
        </p:txBody>
      </p:sp>
      <p:sp>
        <p:nvSpPr>
          <p:cNvPr id="12" name="TextBox 11"/>
          <p:cNvSpPr txBox="1"/>
          <p:nvPr/>
        </p:nvSpPr>
        <p:spPr>
          <a:xfrm>
            <a:off x="762000" y="1981200"/>
            <a:ext cx="1440715" cy="369332"/>
          </a:xfrm>
          <a:prstGeom prst="rect">
            <a:avLst/>
          </a:prstGeom>
          <a:noFill/>
        </p:spPr>
        <p:txBody>
          <a:bodyPr wrap="none" rtlCol="0">
            <a:spAutoFit/>
          </a:bodyPr>
          <a:lstStyle/>
          <a:p>
            <a:r>
              <a:rPr lang="en-US" i="1" dirty="0" err="1"/>
              <a:t>Poa</a:t>
            </a:r>
            <a:r>
              <a:rPr lang="en-US" i="1" dirty="0"/>
              <a:t> </a:t>
            </a:r>
            <a:r>
              <a:rPr lang="en-US" i="1" dirty="0" err="1"/>
              <a:t>pratensis</a:t>
            </a:r>
            <a:endParaRPr lang="en-US" i="1" dirty="0"/>
          </a:p>
        </p:txBody>
      </p:sp>
      <p:sp>
        <p:nvSpPr>
          <p:cNvPr id="13" name="TextBox 12"/>
          <p:cNvSpPr txBox="1"/>
          <p:nvPr/>
        </p:nvSpPr>
        <p:spPr>
          <a:xfrm>
            <a:off x="5562600" y="2743200"/>
            <a:ext cx="3200400" cy="1569660"/>
          </a:xfrm>
          <a:prstGeom prst="rect">
            <a:avLst/>
          </a:prstGeom>
          <a:solidFill>
            <a:schemeClr val="bg1">
              <a:alpha val="70000"/>
            </a:schemeClr>
          </a:solidFill>
        </p:spPr>
        <p:txBody>
          <a:bodyPr wrap="square" rtlCol="0">
            <a:spAutoFit/>
          </a:bodyPr>
          <a:lstStyle/>
          <a:p>
            <a:r>
              <a:rPr lang="en-US" sz="3200" dirty="0"/>
              <a:t>Resources for natural enemies of </a:t>
            </a:r>
            <a:r>
              <a:rPr lang="en-US" sz="3200" dirty="0" err="1"/>
              <a:t>ag</a:t>
            </a:r>
            <a:r>
              <a:rPr lang="en-US" sz="3200" dirty="0"/>
              <a:t> pests</a:t>
            </a:r>
          </a:p>
        </p:txBody>
      </p:sp>
      <p:sp>
        <p:nvSpPr>
          <p:cNvPr id="14" name="TextBox 13"/>
          <p:cNvSpPr txBox="1"/>
          <p:nvPr/>
        </p:nvSpPr>
        <p:spPr>
          <a:xfrm>
            <a:off x="4419600" y="5181600"/>
            <a:ext cx="3810000" cy="584775"/>
          </a:xfrm>
          <a:prstGeom prst="rect">
            <a:avLst/>
          </a:prstGeom>
          <a:solidFill>
            <a:schemeClr val="bg1">
              <a:alpha val="70000"/>
            </a:schemeClr>
          </a:solidFill>
        </p:spPr>
        <p:txBody>
          <a:bodyPr wrap="square" rtlCol="0">
            <a:spAutoFit/>
          </a:bodyPr>
          <a:lstStyle/>
          <a:p>
            <a:r>
              <a:rPr lang="en-US" sz="3200" dirty="0"/>
              <a:t>Microbial diversity</a:t>
            </a:r>
          </a:p>
        </p:txBody>
      </p:sp>
      <p:pic>
        <p:nvPicPr>
          <p:cNvPr id="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1066800"/>
            <a:ext cx="8569411" cy="5562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13" grpId="0" animBg="1"/>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cstate="print"/>
          <a:srcRect/>
          <a:stretch>
            <a:fillRect/>
          </a:stretch>
        </p:blipFill>
        <p:spPr bwMode="auto">
          <a:xfrm>
            <a:off x="-914400" y="0"/>
            <a:ext cx="10417215" cy="6858000"/>
          </a:xfrm>
          <a:prstGeom prst="rect">
            <a:avLst/>
          </a:prstGeom>
          <a:noFill/>
          <a:ln w="9525">
            <a:noFill/>
            <a:miter lim="800000"/>
            <a:headEnd/>
            <a:tailEnd/>
          </a:ln>
        </p:spPr>
      </p:pic>
      <p:sp>
        <p:nvSpPr>
          <p:cNvPr id="2" name="Title 1"/>
          <p:cNvSpPr>
            <a:spLocks noGrp="1"/>
          </p:cNvSpPr>
          <p:nvPr>
            <p:ph type="title"/>
          </p:nvPr>
        </p:nvSpPr>
        <p:spPr/>
        <p:txBody>
          <a:bodyPr/>
          <a:lstStyle/>
          <a:p>
            <a:endParaRPr lang="en-US" dirty="0"/>
          </a:p>
        </p:txBody>
      </p:sp>
      <p:sp>
        <p:nvSpPr>
          <p:cNvPr id="4" name="Content Placeholder 2"/>
          <p:cNvSpPr txBox="1">
            <a:spLocks/>
          </p:cNvSpPr>
          <p:nvPr/>
        </p:nvSpPr>
        <p:spPr>
          <a:xfrm>
            <a:off x="304800" y="20574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l="-6169" t="-8341" r="-18760"/>
          <a:stretch>
            <a:fillRect/>
          </a:stretch>
        </p:blipFill>
        <p:spPr bwMode="auto">
          <a:xfrm>
            <a:off x="381000" y="0"/>
            <a:ext cx="8763000" cy="7025912"/>
          </a:xfrm>
          <a:prstGeom prst="rect">
            <a:avLst/>
          </a:prstGeom>
          <a:noFill/>
          <a:ln w="9525">
            <a:noFill/>
            <a:miter lim="800000"/>
            <a:headEnd/>
            <a:tailEnd/>
          </a:ln>
        </p:spPr>
      </p:pic>
      <p:pic>
        <p:nvPicPr>
          <p:cNvPr id="8" name="Picture 3"/>
          <p:cNvPicPr>
            <a:picLocks noChangeAspect="1" noChangeArrowheads="1"/>
          </p:cNvPicPr>
          <p:nvPr/>
        </p:nvPicPr>
        <p:blipFill>
          <a:blip r:embed="rId5" cstate="print"/>
          <a:srcRect/>
          <a:stretch>
            <a:fillRect/>
          </a:stretch>
        </p:blipFill>
        <p:spPr bwMode="auto">
          <a:xfrm>
            <a:off x="1447800" y="0"/>
            <a:ext cx="4600937" cy="6858000"/>
          </a:xfrm>
          <a:prstGeom prst="rect">
            <a:avLst/>
          </a:prstGeom>
          <a:noFill/>
          <a:ln w="9525">
            <a:noFill/>
            <a:miter lim="800000"/>
            <a:headEnd/>
            <a:tailEnd/>
          </a:ln>
        </p:spPr>
      </p:pic>
      <p:pic>
        <p:nvPicPr>
          <p:cNvPr id="2050" name="Picture 2"/>
          <p:cNvPicPr>
            <a:picLocks noChangeAspect="1" noChangeArrowheads="1"/>
          </p:cNvPicPr>
          <p:nvPr/>
        </p:nvPicPr>
        <p:blipFill>
          <a:blip r:embed="rId6" cstate="print"/>
          <a:srcRect/>
          <a:stretch>
            <a:fillRect/>
          </a:stretch>
        </p:blipFill>
        <p:spPr bwMode="auto">
          <a:xfrm>
            <a:off x="0" y="762000"/>
            <a:ext cx="8534400" cy="5638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 name="Picture 3"/>
          <p:cNvPicPr>
            <a:picLocks noChangeAspect="1" noChangeArrowheads="1"/>
          </p:cNvPicPr>
          <p:nvPr/>
        </p:nvPicPr>
        <p:blipFill>
          <a:blip r:embed="rId2" cstate="print"/>
          <a:srcRect/>
          <a:stretch>
            <a:fillRect/>
          </a:stretch>
        </p:blipFill>
        <p:spPr bwMode="auto">
          <a:xfrm>
            <a:off x="762001" y="858329"/>
            <a:ext cx="7935382" cy="5390071"/>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287000" cy="6858000"/>
          </a:xfrm>
          <a:prstGeom prst="rect">
            <a:avLst/>
          </a:prstGeom>
          <a:noFill/>
          <a:ln w="9525">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1524000"/>
            <a:ext cx="9144000" cy="4661647"/>
          </a:xfrm>
          <a:prstGeom prst="rect">
            <a:avLst/>
          </a:prstGeom>
          <a:noFill/>
          <a:ln w="9525">
            <a:noFill/>
            <a:miter lim="800000"/>
            <a:headEnd/>
            <a:tailEnd/>
          </a:ln>
        </p:spPr>
      </p:pic>
      <p:sp>
        <p:nvSpPr>
          <p:cNvPr id="2" name="Title 1"/>
          <p:cNvSpPr>
            <a:spLocks noGrp="1"/>
          </p:cNvSpPr>
          <p:nvPr>
            <p:ph type="title"/>
          </p:nvPr>
        </p:nvSpPr>
        <p:spPr>
          <a:xfrm>
            <a:off x="533400" y="0"/>
            <a:ext cx="8229600" cy="1143000"/>
          </a:xfrm>
        </p:spPr>
        <p:txBody>
          <a:bodyPr/>
          <a:lstStyle/>
          <a:p>
            <a:r>
              <a:rPr lang="en-US" dirty="0"/>
              <a:t>Site designs…</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cstate="print"/>
          <a:srcRect/>
          <a:stretch>
            <a:fillRect/>
          </a:stretch>
        </p:blipFill>
        <p:spPr bwMode="auto">
          <a:xfrm>
            <a:off x="0" y="914400"/>
            <a:ext cx="9144000" cy="589659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cstate="print"/>
          <a:srcRect/>
          <a:stretch>
            <a:fillRect/>
          </a:stretch>
        </p:blipFill>
        <p:spPr bwMode="auto">
          <a:xfrm>
            <a:off x="0" y="788973"/>
            <a:ext cx="9144000" cy="6069027"/>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0" y="788973"/>
            <a:ext cx="9144000" cy="6069027"/>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4572000" y="0"/>
            <a:ext cx="4572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bg1">
              <a:alpha val="70000"/>
            </a:schemeClr>
          </a:solidFill>
        </p:spPr>
        <p:txBody>
          <a:bodyPr/>
          <a:lstStyle/>
          <a:p>
            <a:r>
              <a:rPr lang="en-US" dirty="0"/>
              <a:t>Catalyst Partners</a:t>
            </a:r>
          </a:p>
        </p:txBody>
      </p:sp>
      <p:sp>
        <p:nvSpPr>
          <p:cNvPr id="3" name="Content Placeholder 2"/>
          <p:cNvSpPr>
            <a:spLocks noGrp="1"/>
          </p:cNvSpPr>
          <p:nvPr>
            <p:ph idx="1"/>
          </p:nvPr>
        </p:nvSpPr>
        <p:spPr/>
        <p:txBody>
          <a:bodyPr/>
          <a:lstStyle/>
          <a:p>
            <a:endParaRPr lang="en-US" dirty="0"/>
          </a:p>
        </p:txBody>
      </p:sp>
      <p:pic>
        <p:nvPicPr>
          <p:cNvPr id="3075" name="Picture 3"/>
          <p:cNvPicPr>
            <a:picLocks noChangeAspect="1" noChangeArrowheads="1"/>
          </p:cNvPicPr>
          <p:nvPr/>
        </p:nvPicPr>
        <p:blipFill>
          <a:blip r:embed="rId2" cstate="print"/>
          <a:srcRect/>
          <a:stretch>
            <a:fillRect/>
          </a:stretch>
        </p:blipFill>
        <p:spPr bwMode="auto">
          <a:xfrm>
            <a:off x="0" y="838200"/>
            <a:ext cx="9369287" cy="487680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a:blip r:embed="rId2" cstate="print"/>
          <a:srcRect/>
          <a:stretch>
            <a:fillRect/>
          </a:stretch>
        </p:blipFill>
        <p:spPr bwMode="auto">
          <a:xfrm>
            <a:off x="0" y="0"/>
            <a:ext cx="9267568" cy="68580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67000"/>
            </a:schemeClr>
          </a:solidFill>
        </p:spPr>
        <p:txBody>
          <a:bodyPr/>
          <a:lstStyle/>
          <a:p>
            <a:r>
              <a:rPr lang="en-US" dirty="0"/>
              <a:t>Plaster Creek Basics</a:t>
            </a:r>
          </a:p>
        </p:txBody>
      </p:sp>
      <p:sp>
        <p:nvSpPr>
          <p:cNvPr id="3" name="Content Placeholder 2"/>
          <p:cNvSpPr>
            <a:spLocks noGrp="1"/>
          </p:cNvSpPr>
          <p:nvPr>
            <p:ph idx="1"/>
          </p:nvPr>
        </p:nvSpPr>
        <p:spPr>
          <a:xfrm>
            <a:off x="457200" y="1524000"/>
            <a:ext cx="8229600" cy="5029200"/>
          </a:xfrm>
          <a:solidFill>
            <a:schemeClr val="bg1">
              <a:alpha val="69000"/>
            </a:schemeClr>
          </a:solidFill>
        </p:spPr>
        <p:txBody>
          <a:bodyPr>
            <a:normAutofit fontScale="85000" lnSpcReduction="10000"/>
          </a:bodyPr>
          <a:lstStyle/>
          <a:p>
            <a:r>
              <a:rPr lang="en-US" dirty="0"/>
              <a:t>Watershed is 58 square miles, all in metro Grand Rapids</a:t>
            </a:r>
          </a:p>
          <a:p>
            <a:r>
              <a:rPr lang="en-US" dirty="0"/>
              <a:t>Plaster Creek is about 14 miles long</a:t>
            </a:r>
          </a:p>
          <a:p>
            <a:r>
              <a:rPr lang="en-US" dirty="0"/>
              <a:t>Headwaters are in agricultural areas near Dutton, midsection is mostly commercial and residential, and the lower section is industrial, low-income residential.</a:t>
            </a:r>
          </a:p>
          <a:p>
            <a:r>
              <a:rPr lang="en-US" dirty="0"/>
              <a:t>Empties into the Grand River a mile south of downtown GR</a:t>
            </a:r>
          </a:p>
          <a:p>
            <a:r>
              <a:rPr lang="en-US" dirty="0"/>
              <a:t>Calvin sits on the boundary between the Plaster Creek and </a:t>
            </a:r>
            <a:r>
              <a:rPr lang="en-US" dirty="0" err="1"/>
              <a:t>Coldbrook</a:t>
            </a:r>
            <a:r>
              <a:rPr lang="en-US" dirty="0"/>
              <a:t> Creek watersheds—southern part of main campus and some of the ecosystem preserve drains to Plaster Creek.</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170688" y="787854"/>
            <a:ext cx="4401312" cy="579120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800600" y="762000"/>
            <a:ext cx="4343400" cy="581705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800600" y="762000"/>
            <a:ext cx="4343400" cy="5715000"/>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4724400" y="762000"/>
            <a:ext cx="4419600" cy="5791200"/>
          </a:xfrm>
          <a:prstGeom prst="rect">
            <a:avLst/>
          </a:prstGeom>
          <a:noFill/>
          <a:ln w="9525">
            <a:noFill/>
            <a:miter lim="800000"/>
            <a:headEnd/>
            <a:tailEnd/>
          </a:ln>
        </p:spPr>
      </p:pic>
      <p:sp>
        <p:nvSpPr>
          <p:cNvPr id="9" name="Title 8"/>
          <p:cNvSpPr>
            <a:spLocks noGrp="1"/>
          </p:cNvSpPr>
          <p:nvPr>
            <p:ph type="title"/>
          </p:nvPr>
        </p:nvSpPr>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print"/>
          <a:srcRect/>
          <a:stretch>
            <a:fillRect/>
          </a:stretch>
        </p:blipFill>
        <p:spPr bwMode="auto">
          <a:xfrm>
            <a:off x="0" y="0"/>
            <a:ext cx="9267568" cy="6858000"/>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0" y="0"/>
            <a:ext cx="9372600" cy="7029450"/>
          </a:xfrm>
          <a:prstGeom prst="rect">
            <a:avLst/>
          </a:prstGeom>
          <a:noFill/>
          <a:ln w="9525">
            <a:noFill/>
            <a:miter lim="800000"/>
            <a:headEnd/>
            <a:tailEnd/>
          </a:ln>
        </p:spPr>
      </p:pic>
      <p:pic>
        <p:nvPicPr>
          <p:cNvPr id="9220" name="Picture 4"/>
          <p:cNvPicPr>
            <a:picLocks noChangeAspect="1" noChangeArrowheads="1"/>
          </p:cNvPicPr>
          <p:nvPr/>
        </p:nvPicPr>
        <p:blipFill>
          <a:blip r:embed="rId4" cstate="print"/>
          <a:srcRect/>
          <a:stretch>
            <a:fillRect/>
          </a:stretch>
        </p:blipFill>
        <p:spPr bwMode="auto">
          <a:xfrm>
            <a:off x="838200" y="-1"/>
            <a:ext cx="5257800" cy="694780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500"/>
                                        <p:tgtEl>
                                          <p:spTgt spid="92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fade">
                                      <p:cBhvr>
                                        <p:cTn id="12"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0000"/>
            </a:schemeClr>
          </a:solidFill>
        </p:spPr>
        <p:txBody>
          <a:bodyPr>
            <a:normAutofit/>
          </a:bodyPr>
          <a:lstStyle/>
          <a:p>
            <a:r>
              <a:rPr lang="en-US" dirty="0"/>
              <a:t>Ways to get involved</a:t>
            </a:r>
          </a:p>
        </p:txBody>
      </p:sp>
      <p:sp>
        <p:nvSpPr>
          <p:cNvPr id="3" name="Content Placeholder 2"/>
          <p:cNvSpPr>
            <a:spLocks noGrp="1"/>
          </p:cNvSpPr>
          <p:nvPr>
            <p:ph idx="1"/>
          </p:nvPr>
        </p:nvSpPr>
        <p:spPr>
          <a:xfrm>
            <a:off x="457200" y="1600200"/>
            <a:ext cx="8229600" cy="4800600"/>
          </a:xfrm>
          <a:solidFill>
            <a:schemeClr val="bg1">
              <a:alpha val="70000"/>
            </a:schemeClr>
          </a:solidFill>
        </p:spPr>
        <p:txBody>
          <a:bodyPr>
            <a:normAutofit/>
          </a:bodyPr>
          <a:lstStyle/>
          <a:p>
            <a:r>
              <a:rPr lang="en-US" dirty="0"/>
              <a:t>Plaster Creek Stewards spring event (April 30)</a:t>
            </a:r>
          </a:p>
          <a:p>
            <a:r>
              <a:rPr lang="en-US" dirty="0"/>
              <a:t>Come to the Plaster Creek Stewards summer workshop (June 14-15)</a:t>
            </a:r>
          </a:p>
          <a:p>
            <a:r>
              <a:rPr lang="en-US" dirty="0"/>
              <a:t>Learn about your own watershed</a:t>
            </a:r>
          </a:p>
          <a:p>
            <a:r>
              <a:rPr lang="en-US" dirty="0"/>
              <a:t>Lots of volunteer opportunities </a:t>
            </a:r>
          </a:p>
          <a:p>
            <a:pPr lvl="1"/>
            <a:r>
              <a:rPr lang="en-US" dirty="0"/>
              <a:t>Help plant gardens</a:t>
            </a:r>
          </a:p>
          <a:p>
            <a:pPr lvl="1"/>
            <a:r>
              <a:rPr lang="en-US" dirty="0"/>
              <a:t>Other workdays (e.g. seedling transplants)</a:t>
            </a:r>
          </a:p>
          <a:p>
            <a:r>
              <a:rPr lang="en-US" dirty="0"/>
              <a:t>Speak up</a:t>
            </a:r>
          </a:p>
          <a:p>
            <a:endParaRPr lang="en-US" dirty="0"/>
          </a:p>
        </p:txBody>
      </p:sp>
      <p:sp>
        <p:nvSpPr>
          <p:cNvPr id="4" name="TextBox 3"/>
          <p:cNvSpPr txBox="1"/>
          <p:nvPr/>
        </p:nvSpPr>
        <p:spPr>
          <a:xfrm>
            <a:off x="3124200" y="6019800"/>
            <a:ext cx="2911503" cy="369332"/>
          </a:xfrm>
          <a:prstGeom prst="rect">
            <a:avLst/>
          </a:prstGeom>
          <a:noFill/>
        </p:spPr>
        <p:txBody>
          <a:bodyPr wrap="none" rtlCol="0">
            <a:spAutoFit/>
          </a:bodyPr>
          <a:lstStyle/>
          <a:p>
            <a:r>
              <a:rPr lang="en-US" b="1" dirty="0"/>
              <a:t>Nate </a:t>
            </a:r>
            <a:r>
              <a:rPr lang="en-US" b="1" dirty="0" err="1"/>
              <a:t>Haan</a:t>
            </a:r>
            <a:r>
              <a:rPr lang="en-US" b="1" dirty="0"/>
              <a:t>: nlh3@calvin.edu</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fontScale="90000"/>
          </a:bodyPr>
          <a:lstStyle/>
          <a:p>
            <a:r>
              <a:rPr lang="en-US" dirty="0"/>
              <a:t>“Most reformed watershed in the world”</a:t>
            </a:r>
          </a:p>
        </p:txBody>
      </p:sp>
      <p:pic>
        <p:nvPicPr>
          <p:cNvPr id="4" name="Picture 1" descr="plastercreekalumni.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67000" y="1219200"/>
            <a:ext cx="4115541" cy="5638800"/>
          </a:xfrm>
          <a:prstGeom prst="rect">
            <a:avLst/>
          </a:prstGeom>
          <a:noFill/>
          <a:ln w="9525">
            <a:noFill/>
            <a:miter lim="800000"/>
            <a:headEnd/>
            <a:tailEnd/>
          </a:ln>
        </p:spPr>
      </p:pic>
      <p:pic>
        <p:nvPicPr>
          <p:cNvPr id="6" name="Content Placeholder 5" descr="plastercreekfaculty.jpg"/>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2667000" y="1066800"/>
            <a:ext cx="4114800" cy="6453869"/>
          </a:xfrm>
        </p:spPr>
      </p:pic>
      <p:sp>
        <p:nvSpPr>
          <p:cNvPr id="7" name="TextBox 6"/>
          <p:cNvSpPr txBox="1"/>
          <p:nvPr/>
        </p:nvSpPr>
        <p:spPr>
          <a:xfrm>
            <a:off x="3048000" y="3429000"/>
            <a:ext cx="2971800" cy="923330"/>
          </a:xfrm>
          <a:prstGeom prst="rect">
            <a:avLst/>
          </a:prstGeom>
          <a:solidFill>
            <a:schemeClr val="bg1">
              <a:alpha val="65000"/>
            </a:schemeClr>
          </a:solidFill>
        </p:spPr>
        <p:txBody>
          <a:bodyPr wrap="square" rtlCol="0">
            <a:spAutoFit/>
          </a:bodyPr>
          <a:lstStyle/>
          <a:p>
            <a:r>
              <a:rPr lang="en-US" b="1" dirty="0"/>
              <a:t>More than 50% of Calvin faculty/staff live in the Plaster Creek Watershed</a:t>
            </a:r>
          </a:p>
        </p:txBody>
      </p:sp>
      <p:pic>
        <p:nvPicPr>
          <p:cNvPr id="409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05000" y="1828800"/>
            <a:ext cx="5958840" cy="3972560"/>
          </a:xfrm>
          <a:prstGeom prst="rect">
            <a:avLst/>
          </a:prstGeom>
          <a:noFill/>
          <a:ln w="9525">
            <a:noFill/>
            <a:miter lim="800000"/>
            <a:headEnd/>
            <a:tailEnd/>
          </a:ln>
          <a:effectLst/>
        </p:spPr>
      </p:pic>
      <p:pic>
        <p:nvPicPr>
          <p:cNvPr id="2050" name="Picture 2"/>
          <p:cNvPicPr>
            <a:picLocks noChangeAspect="1" noChangeArrowheads="1"/>
          </p:cNvPicPr>
          <p:nvPr/>
        </p:nvPicPr>
        <p:blipFill>
          <a:blip r:embed="rId6" cstate="print"/>
          <a:srcRect/>
          <a:stretch>
            <a:fillRect/>
          </a:stretch>
        </p:blipFill>
        <p:spPr bwMode="auto">
          <a:xfrm>
            <a:off x="1905000" y="990600"/>
            <a:ext cx="6096000" cy="5867400"/>
          </a:xfrm>
          <a:prstGeom prst="rect">
            <a:avLst/>
          </a:prstGeom>
          <a:noFill/>
          <a:ln w="9525">
            <a:noFill/>
            <a:miter lim="800000"/>
            <a:headEnd/>
            <a:tailEnd/>
          </a:ln>
        </p:spPr>
      </p:pic>
      <p:sp>
        <p:nvSpPr>
          <p:cNvPr id="8" name="TextBox 7"/>
          <p:cNvSpPr txBox="1"/>
          <p:nvPr/>
        </p:nvSpPr>
        <p:spPr>
          <a:xfrm>
            <a:off x="2438400" y="6596390"/>
            <a:ext cx="4969630" cy="261610"/>
          </a:xfrm>
          <a:prstGeom prst="rect">
            <a:avLst/>
          </a:prstGeom>
          <a:noFill/>
        </p:spPr>
        <p:txBody>
          <a:bodyPr wrap="none" rtlCol="0">
            <a:spAutoFit/>
          </a:bodyPr>
          <a:lstStyle/>
          <a:p>
            <a:r>
              <a:rPr lang="en-US" sz="1100" dirty="0">
                <a:hlinkClick r:id="rId7"/>
              </a:rPr>
              <a:t>http://spacecoyote.deviantart.com/art/John-Calvin-and-Thomas-Hobbes-68330601</a:t>
            </a:r>
            <a:endParaRPr lang="en-US"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2000"/>
                                        <p:tgtEl>
                                          <p:spTgt spid="40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a:solidFill>
            <a:schemeClr val="bg1">
              <a:alpha val="65000"/>
            </a:schemeClr>
          </a:solidFill>
        </p:spPr>
        <p:txBody>
          <a:bodyPr/>
          <a:lstStyle/>
          <a:p>
            <a:r>
              <a:rPr lang="en-US" dirty="0"/>
              <a:t>Love your (downstream) neighbor</a:t>
            </a:r>
          </a:p>
        </p:txBody>
      </p:sp>
      <p:sp>
        <p:nvSpPr>
          <p:cNvPr id="3" name="Content Placeholder 2"/>
          <p:cNvSpPr>
            <a:spLocks noGrp="1"/>
          </p:cNvSpPr>
          <p:nvPr>
            <p:ph idx="1"/>
          </p:nvPr>
        </p:nvSpPr>
        <p:spPr>
          <a:xfrm>
            <a:off x="457200" y="1219200"/>
            <a:ext cx="8229600" cy="5029200"/>
          </a:xfrm>
          <a:solidFill>
            <a:schemeClr val="bg1">
              <a:alpha val="70000"/>
            </a:schemeClr>
          </a:solidFill>
        </p:spPr>
        <p:txBody>
          <a:bodyPr>
            <a:normAutofit fontScale="77500" lnSpcReduction="20000"/>
          </a:bodyPr>
          <a:lstStyle/>
          <a:p>
            <a:pPr>
              <a:buNone/>
            </a:pPr>
            <a:r>
              <a:rPr lang="en-US" dirty="0"/>
              <a:t>		People who live at the lower ends of watersheds cannot be isolationists—or not for long. Pretty soon they will notice that water flows, and that will set them to thinking about the people upstream who either do or do not send down their silt and pollutants and garbage. Thinking about the people upstream ought to cause further thinking about the people downstream.  Such pondering on the facts of gravity and the fluidity of water shows us that the golden rule speaks to a condition of absolute interdependency and obligation.  People who live on rivers—or, in fact, anywhere in a watershed—might rephrase the rule this way: Do unto those downstream as you would have those upstream do unto you.</a:t>
            </a:r>
          </a:p>
          <a:p>
            <a:pPr>
              <a:buNone/>
            </a:pPr>
            <a:endParaRPr lang="en-US" dirty="0"/>
          </a:p>
          <a:p>
            <a:pPr>
              <a:buNone/>
            </a:pPr>
            <a:r>
              <a:rPr lang="en-US" dirty="0"/>
              <a:t>			Wendell Berry, “Watershed Commonwealth”</a:t>
            </a:r>
          </a:p>
          <a:p>
            <a:pPr>
              <a:buNone/>
            </a:pPr>
            <a:endParaRPr lang="en-US" dirty="0"/>
          </a:p>
          <a:p>
            <a:pPr>
              <a:buNone/>
            </a:pP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2673</TotalTime>
  <Words>1563</Words>
  <Application>Microsoft Macintosh PowerPoint</Application>
  <PresentationFormat>On-screen Show (4:3)</PresentationFormat>
  <Paragraphs>274</Paragraphs>
  <Slides>72</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72</vt:i4>
      </vt:variant>
    </vt:vector>
  </HeadingPairs>
  <TitlesOfParts>
    <vt:vector size="75" baseType="lpstr">
      <vt:lpstr>Arial</vt:lpstr>
      <vt:lpstr>Calibri</vt:lpstr>
      <vt:lpstr>Office Theme</vt:lpstr>
      <vt:lpstr>Plaster Creek Profile of a human-dominated watershed (and what we’re doing to try to restore it)</vt:lpstr>
      <vt:lpstr>Outline</vt:lpstr>
      <vt:lpstr>What is a watershed?</vt:lpstr>
      <vt:lpstr>PowerPoint Presentation</vt:lpstr>
      <vt:lpstr>PowerPoint Presentation</vt:lpstr>
      <vt:lpstr>PowerPoint Presentation</vt:lpstr>
      <vt:lpstr>Plaster Creek Basics</vt:lpstr>
      <vt:lpstr>“Most reformed watershed in the world”</vt:lpstr>
      <vt:lpstr>Love your (downstream) neighbor</vt:lpstr>
      <vt:lpstr>PowerPoint Presentation</vt:lpstr>
      <vt:lpstr>Land cover ca. 1800</vt:lpstr>
      <vt:lpstr>PowerPoint Presentation</vt:lpstr>
      <vt:lpstr>Rare/charismatic species </vt:lpstr>
      <vt:lpstr>PowerPoint Presentation</vt:lpstr>
      <vt:lpstr>PowerPoint Presentation</vt:lpstr>
      <vt:lpstr>PowerPoint Presentation</vt:lpstr>
      <vt:lpstr>PowerPoint Presentation</vt:lpstr>
      <vt:lpstr>PowerPoint Presentation</vt:lpstr>
      <vt:lpstr>Bur Oak Creek (aka Silver Creek drain)</vt:lpstr>
      <vt:lpstr>Silver Creek, 1930</vt:lpstr>
      <vt:lpstr>Silver Creek, 1995</vt:lpstr>
      <vt:lpstr>PowerPoint Presentation</vt:lpstr>
      <vt:lpstr>PowerPoint Presentation</vt:lpstr>
      <vt:lpstr>Status of the watershed today</vt:lpstr>
      <vt:lpstr>PowerPoint Presentation</vt:lpstr>
      <vt:lpstr>Rare/charismatic species</vt:lpstr>
      <vt:lpstr>“Designated uses” of Plaster Creek</vt:lpstr>
      <vt:lpstr>What causes these impairments?</vt:lpstr>
      <vt:lpstr>E. coli</vt:lpstr>
      <vt:lpstr>PowerPoint Presentation</vt:lpstr>
      <vt:lpstr>Nutrient pollution</vt:lpstr>
      <vt:lpstr>PowerPoint Presentation</vt:lpstr>
      <vt:lpstr>PowerPoint Presentation</vt:lpstr>
      <vt:lpstr>Thermal Pollution</vt:lpstr>
      <vt:lpstr>Toxic substances</vt:lpstr>
      <vt:lpstr>PowerPoint Presentation</vt:lpstr>
      <vt:lpstr>Siltation</vt:lpstr>
      <vt:lpstr>PowerPoint Presentation</vt:lpstr>
      <vt:lpstr>PowerPoint Presentation</vt:lpstr>
      <vt:lpstr>PowerPoint Presentation</vt:lpstr>
      <vt:lpstr>PowerPoint Presentation</vt:lpstr>
      <vt:lpstr>Runoff causes flashy flow rates and flooding</vt:lpstr>
      <vt:lpstr>PowerPoint Presentation</vt:lpstr>
      <vt:lpstr>PowerPoint Presentation</vt:lpstr>
      <vt:lpstr>PowerPoint Presentation</vt:lpstr>
      <vt:lpstr>A lament for the Creek: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Plaster Creek Stewards</vt:lpstr>
      <vt:lpstr>PowerPoint Presentation</vt:lpstr>
      <vt:lpstr>Three parts</vt:lpstr>
      <vt:lpstr>Summer workshops</vt:lpstr>
      <vt:lpstr>PowerPoint Presentation</vt:lpstr>
      <vt:lpstr>“Implementation arm”</vt:lpstr>
      <vt:lpstr>PowerPoint Presentation</vt:lpstr>
      <vt:lpstr>PowerPoint Presentation</vt:lpstr>
      <vt:lpstr>PowerPoint Presentation</vt:lpstr>
      <vt:lpstr>PowerPoint Presentation</vt:lpstr>
      <vt:lpstr>Site designs…</vt:lpstr>
      <vt:lpstr>PowerPoint Presentation</vt:lpstr>
      <vt:lpstr>Catalyst Partners</vt:lpstr>
      <vt:lpstr>PowerPoint Presentation</vt:lpstr>
      <vt:lpstr>PowerPoint Presentation</vt:lpstr>
      <vt:lpstr>PowerPoint Presentation</vt:lpstr>
      <vt:lpstr>Ways to get involved</vt:lpstr>
    </vt:vector>
  </TitlesOfParts>
  <Company>Calvin College</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Plaster Creek Stewards</dc:title>
  <dc:creator>Information Technology</dc:creator>
  <cp:lastModifiedBy>Microsoft Office User</cp:lastModifiedBy>
  <cp:revision>245</cp:revision>
  <dcterms:created xsi:type="dcterms:W3CDTF">2011-01-04T16:05:03Z</dcterms:created>
  <dcterms:modified xsi:type="dcterms:W3CDTF">2018-08-17T16:57:59Z</dcterms:modified>
</cp:coreProperties>
</file>